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453" r:id="rId3"/>
    <p:sldId id="486" r:id="rId4"/>
    <p:sldId id="493" r:id="rId5"/>
    <p:sldId id="266" r:id="rId6"/>
    <p:sldId id="454" r:id="rId7"/>
    <p:sldId id="455" r:id="rId8"/>
    <p:sldId id="462" r:id="rId9"/>
    <p:sldId id="463" r:id="rId10"/>
    <p:sldId id="456" r:id="rId11"/>
    <p:sldId id="466" r:id="rId12"/>
    <p:sldId id="457" r:id="rId13"/>
    <p:sldId id="459" r:id="rId14"/>
    <p:sldId id="464" r:id="rId15"/>
    <p:sldId id="460" r:id="rId16"/>
    <p:sldId id="461" r:id="rId17"/>
    <p:sldId id="485" r:id="rId18"/>
    <p:sldId id="263" r:id="rId19"/>
    <p:sldId id="265" r:id="rId20"/>
    <p:sldId id="488" r:id="rId21"/>
    <p:sldId id="487" r:id="rId22"/>
    <p:sldId id="482" r:id="rId23"/>
    <p:sldId id="467" r:id="rId24"/>
    <p:sldId id="489" r:id="rId25"/>
    <p:sldId id="484" r:id="rId26"/>
    <p:sldId id="468" r:id="rId27"/>
    <p:sldId id="469" r:id="rId28"/>
    <p:sldId id="490" r:id="rId29"/>
    <p:sldId id="470" r:id="rId30"/>
    <p:sldId id="471" r:id="rId31"/>
    <p:sldId id="465" r:id="rId32"/>
    <p:sldId id="494" r:id="rId33"/>
    <p:sldId id="472" r:id="rId34"/>
    <p:sldId id="473" r:id="rId35"/>
    <p:sldId id="474" r:id="rId36"/>
    <p:sldId id="476" r:id="rId37"/>
    <p:sldId id="475" r:id="rId38"/>
    <p:sldId id="477" r:id="rId39"/>
    <p:sldId id="478" r:id="rId40"/>
    <p:sldId id="483" r:id="rId41"/>
    <p:sldId id="479" r:id="rId42"/>
    <p:sldId id="480" r:id="rId43"/>
    <p:sldId id="481" r:id="rId44"/>
    <p:sldId id="492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66" autoAdjust="0"/>
    <p:restoredTop sz="83355"/>
  </p:normalViewPr>
  <p:slideViewPr>
    <p:cSldViewPr>
      <p:cViewPr varScale="1">
        <p:scale>
          <a:sx n="108" d="100"/>
          <a:sy n="108" d="100"/>
        </p:scale>
        <p:origin x="65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altation_(gait)" TargetMode="External"/><Relationship Id="rId3" Type="http://schemas.openxmlformats.org/officeDocument/2006/relationships/hyperlink" Target="https://en.wikipedia.org/wiki/Plankton" TargetMode="External"/><Relationship Id="rId7" Type="http://schemas.openxmlformats.org/officeDocument/2006/relationships/hyperlink" Target="https://en.wikipedia.org/wiki/Water_flea" TargetMode="External"/><Relationship Id="rId12" Type="http://schemas.openxmlformats.org/officeDocument/2006/relationships/hyperlink" Target="https://en.wikipedia.org/wiki/Fresh_water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Cladocera" TargetMode="External"/><Relationship Id="rId11" Type="http://schemas.openxmlformats.org/officeDocument/2006/relationships/hyperlink" Target="https://en.wikipedia.org/wiki/Swamp" TargetMode="External"/><Relationship Id="rId5" Type="http://schemas.openxmlformats.org/officeDocument/2006/relationships/hyperlink" Target="https://en.wikipedia.org/wiki/Order_(biology)" TargetMode="External"/><Relationship Id="rId10" Type="http://schemas.openxmlformats.org/officeDocument/2006/relationships/hyperlink" Target="https://en.wikipedia.org/wiki/Acid" TargetMode="External"/><Relationship Id="rId4" Type="http://schemas.openxmlformats.org/officeDocument/2006/relationships/hyperlink" Target="https://en.wikipedia.org/wiki/Crustacean" TargetMode="External"/><Relationship Id="rId9" Type="http://schemas.openxmlformats.org/officeDocument/2006/relationships/hyperlink" Target="https://en.wikipedia.org/wiki/Flea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ology.org/linear-regression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74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12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599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simple linear regression. Just another general linear model (GLM). Usually not interested in testing whether y-intercept = 0.</a:t>
            </a:r>
          </a:p>
          <a:p>
            <a:endParaRPr lang="en-US" dirty="0"/>
          </a:p>
          <a:p>
            <a:r>
              <a:rPr lang="en-US" dirty="0"/>
              <a:t>20 nests,</a:t>
            </a:r>
            <a:r>
              <a:rPr lang="en-US" baseline="0" dirty="0"/>
              <a:t> 1 random nest sampled per day; else repeated measures design necessary.</a:t>
            </a:r>
          </a:p>
          <a:p>
            <a:endParaRPr lang="en-US" baseline="0" dirty="0"/>
          </a:p>
          <a:p>
            <a:r>
              <a:rPr lang="en-US" baseline="0" dirty="0"/>
              <a:t>In all regressions the line is fit through the mean of X and mean of Y; software fits line via OLS, which minimizes the distance between points and a fitted line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09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also: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/wiki/Anscombe%27s_quartet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58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Format each response as you would a results statement in a journal publication.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838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genus of small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lankton"/>
              </a:rPr>
              <a:t>planktonic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rustacean"/>
              </a:rPr>
              <a:t>crustaceans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are 0.2–5 </a:t>
            </a:r>
            <a:r>
              <a:rPr lang="en-US" sz="1200" b="0" i="0" u="non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millimetres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(0.01–0.20 in) in length. </a:t>
            </a: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members of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Order (biology)"/>
              </a:rPr>
              <a:t>order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Cladocera"/>
              </a:rPr>
              <a:t>Cladocera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one of the several small aquatic crustaceans commonly called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Water flea"/>
              </a:rPr>
              <a:t>water fleas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because their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Saltation (gait)"/>
              </a:rPr>
              <a:t>saltatory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swimming style resembles the movements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lea"/>
              </a:rPr>
              <a:t>fleas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live in various aquatic environments ranging from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Acid"/>
              </a:rPr>
              <a:t>acidic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Swamp"/>
              </a:rPr>
              <a:t>swamps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Fresh water"/>
              </a:rPr>
              <a:t>freshwater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lakes and ponds.</a:t>
            </a: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177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066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333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meanGR</a:t>
            </a:r>
            <a:r>
              <a:rPr lang="en-US" dirty="0"/>
              <a:t> is a new variable you are creating to summarize data using the mean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555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21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All about minimizing residuals.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In statistics, the term 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Helvetica" pitchFamily="2" charset="0"/>
              </a:rPr>
              <a:t>y hat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 (written as 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Helvetica" pitchFamily="2" charset="0"/>
              </a:rPr>
              <a:t>ŷ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) refers to the estimated value of a response variable in a</a:t>
            </a:r>
            <a:r>
              <a:rPr lang="en-US" sz="1600" b="0" i="0" u="none" dirty="0">
                <a:solidFill>
                  <a:srgbClr val="000000"/>
                </a:solidFill>
                <a:effectLst/>
                <a:latin typeface="Helvetica" pitchFamily="2" charset="0"/>
              </a:rPr>
              <a:t> </a:t>
            </a:r>
            <a:r>
              <a:rPr lang="en-US" sz="1600" b="0" i="0" u="none" strike="noStrike" dirty="0">
                <a:solidFill>
                  <a:srgbClr val="9B59B6"/>
                </a:solidFill>
                <a:effectLst/>
                <a:latin typeface="Helvetica" pitchFamily="2" charset="0"/>
                <a:hlinkClick r:id="rId3"/>
              </a:rPr>
              <a:t>linear regression model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60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51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www.polypompholyx.com</a:t>
            </a:r>
            <a:r>
              <a:rPr lang="en-US" dirty="0"/>
              <a:t>/2014/02/r-anova-1-way/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452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2807F-133A-BDC3-B101-2CCC98E17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07823B-53C0-AD56-7202-3F96CAF27E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2C4F72-7D5A-39EC-16D0-44D62EBC3D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digitalfirst.bfwpub.com</a:t>
            </a:r>
            <a:r>
              <a:rPr lang="en-US" dirty="0"/>
              <a:t>/</a:t>
            </a:r>
            <a:r>
              <a:rPr lang="en-US" dirty="0" err="1"/>
              <a:t>stats_applet</a:t>
            </a:r>
            <a:r>
              <a:rPr lang="en-US" dirty="0"/>
              <a:t>/stats_applet_1_anova.html</a:t>
            </a:r>
          </a:p>
          <a:p>
            <a:endParaRPr lang="en-US" dirty="0"/>
          </a:p>
          <a:p>
            <a:r>
              <a:rPr lang="en-US" dirty="0"/>
              <a:t>Recall our discussions of effect size, sample size, and variation. This widget allows you to model each input separately.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8AF30-635C-5162-0639-C25201C006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6581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just loves the alphabet.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it defaults to presenting things in alphabetical order.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if we look at the alphabetical order of all of the treatment levels,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control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bicuspidata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ramosa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an ANOVA framework, we can assume that the word ‘(Intercept)’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first level of the alphabetically ordered treatment levels.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350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just loves the alphabet.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it defaults to presenting things in alphabetical order.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if we look at the alphabetical order of all of the treatment levels,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control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bicuspidata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ramosa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an ANOVA framework, we can assume that the word ‘(Intercept)’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first level of the alphabetically ordered treatment levels.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6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769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157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Bonferroni_correction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Calculate number of pairwise comparisons: </a:t>
            </a:r>
          </a:p>
          <a:p>
            <a:r>
              <a:rPr lang="en-US" dirty="0"/>
              <a:t>https://</a:t>
            </a:r>
            <a:r>
              <a:rPr lang="en-US" dirty="0" err="1"/>
              <a:t>psych.unl.edu</a:t>
            </a:r>
            <a:r>
              <a:rPr lang="en-US" dirty="0"/>
              <a:t>/</a:t>
            </a:r>
            <a:r>
              <a:rPr lang="en-US" dirty="0" err="1"/>
              <a:t>psycrs</a:t>
            </a:r>
            <a:r>
              <a:rPr lang="en-US" dirty="0"/>
              <a:t>/</a:t>
            </a:r>
            <a:r>
              <a:rPr lang="en-US" dirty="0" err="1"/>
              <a:t>handcomp</a:t>
            </a:r>
            <a:r>
              <a:rPr lang="en-US" dirty="0"/>
              <a:t>/</a:t>
            </a:r>
            <a:r>
              <a:rPr lang="en-US" dirty="0" err="1"/>
              <a:t>hclsdhsd.pdf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589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043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has changed: emmeans no longer supports CLD; use 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/>
              <a:t>cld</a:t>
            </a:r>
            <a:endParaRPr lang="en-US" dirty="0"/>
          </a:p>
          <a:p>
            <a:endParaRPr lang="en-US" dirty="0"/>
          </a:p>
          <a:p>
            <a:r>
              <a:rPr lang="en-US" dirty="0"/>
              <a:t>Good practice to calc </a:t>
            </a:r>
            <a:r>
              <a:rPr lang="en-US" dirty="0" err="1"/>
              <a:t>emmean</a:t>
            </a:r>
            <a:r>
              <a:rPr lang="en-US" dirty="0"/>
              <a:t> as working with more complex models won’t change procedure.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73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=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725F8-A017-2F46-8232-9068A30712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983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has changed: emmeans no longer supports CLD; use 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/>
              <a:t>cld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932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770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72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57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27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41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6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7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60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rijqfllOq6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digitalfirst.bfwpub.com/stats_applet/stats_applet_1_anova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setosa.io/ev/ordinary-least-squares-regression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Chapter 5</a:t>
            </a:r>
            <a:br>
              <a:rPr lang="en-US" dirty="0"/>
            </a:br>
            <a:r>
              <a:rPr lang="en-US" dirty="0"/>
              <a:t>Linear Models</a:t>
            </a:r>
            <a:r>
              <a:rPr lang="en-US"/>
              <a:t>: Regression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82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108-118; 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-182562"/>
            <a:ext cx="8229600" cy="944562"/>
          </a:xfrm>
        </p:spPr>
        <p:txBody>
          <a:bodyPr/>
          <a:lstStyle/>
          <a:p>
            <a:r>
              <a:rPr lang="en-US" dirty="0"/>
              <a:t>Fit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0DDAF-406B-364F-8E23-ACC5838ED94F}"/>
              </a:ext>
            </a:extLst>
          </p:cNvPr>
          <p:cNvSpPr txBox="1"/>
          <p:nvPr/>
        </p:nvSpPr>
        <p:spPr>
          <a:xfrm>
            <a:off x="228600" y="762000"/>
            <a:ext cx="85344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model_pgr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lm</a:t>
            </a:r>
            <a:r>
              <a:rPr lang="en-US" sz="2400" dirty="0"/>
              <a:t>(</a:t>
            </a:r>
            <a:r>
              <a:rPr lang="en-US" sz="2400" dirty="0" err="1"/>
              <a:t>plant.growth.rate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432FF"/>
                </a:solidFill>
              </a:rPr>
              <a:t>~</a:t>
            </a:r>
            <a:r>
              <a:rPr lang="en-US" sz="2400" dirty="0"/>
              <a:t> </a:t>
            </a:r>
            <a:r>
              <a:rPr lang="en-US" sz="2400" dirty="0" err="1"/>
              <a:t>soil.moisture.content</a:t>
            </a:r>
            <a:r>
              <a:rPr lang="en-US" sz="2400" dirty="0"/>
              <a:t>,</a:t>
            </a:r>
          </a:p>
          <a:p>
            <a:r>
              <a:rPr lang="en-US" sz="2400" dirty="0">
                <a:solidFill>
                  <a:srgbClr val="00B050"/>
                </a:solidFill>
              </a:rPr>
              <a:t>	data</a:t>
            </a:r>
            <a:r>
              <a:rPr lang="en-US" sz="2400" dirty="0"/>
              <a:t> = </a:t>
            </a:r>
            <a:r>
              <a:rPr lang="en-US" sz="2400" dirty="0" err="1"/>
              <a:t>plant_gr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This reads, “</a:t>
            </a:r>
            <a:r>
              <a:rPr lang="en-US" sz="2400" i="1" dirty="0"/>
              <a:t>Fit a linear model, where we hypothesize that plant growth rate </a:t>
            </a:r>
            <a:r>
              <a:rPr lang="en-US" sz="2400" i="1" dirty="0">
                <a:solidFill>
                  <a:srgbClr val="0432FF"/>
                </a:solidFill>
              </a:rPr>
              <a:t>is a function of </a:t>
            </a:r>
            <a:r>
              <a:rPr lang="en-US" sz="2400" i="1" dirty="0"/>
              <a:t>soil moisture content, using the variables from the </a:t>
            </a:r>
            <a:r>
              <a:rPr lang="en-US" sz="2400" i="1" dirty="0" err="1"/>
              <a:t>plant_gr</a:t>
            </a:r>
            <a:r>
              <a:rPr lang="en-US" sz="2400" i="1" dirty="0"/>
              <a:t> data frame</a:t>
            </a:r>
            <a:r>
              <a:rPr lang="en-US" sz="2400" dirty="0"/>
              <a:t>.”</a:t>
            </a:r>
          </a:p>
          <a:p>
            <a:endParaRPr lang="en-US" sz="2400" dirty="0"/>
          </a:p>
          <a:p>
            <a:r>
              <a:rPr lang="en-US" sz="2400" dirty="0"/>
              <a:t>Notice that people often choose to use the type of object as a prefix in object name (we have seen this before); more intuitive</a:t>
            </a:r>
          </a:p>
          <a:p>
            <a:r>
              <a:rPr lang="en-US" sz="2400" dirty="0"/>
              <a:t>			model_abc123</a:t>
            </a:r>
          </a:p>
          <a:p>
            <a:r>
              <a:rPr lang="en-US" sz="2400" dirty="0"/>
              <a:t>			figure_abc123</a:t>
            </a:r>
          </a:p>
          <a:p>
            <a:r>
              <a:rPr lang="en-US" sz="2400" dirty="0"/>
              <a:t>			table_abc123</a:t>
            </a:r>
          </a:p>
          <a:p>
            <a:r>
              <a:rPr lang="en-US" sz="2400" dirty="0"/>
              <a:t>			data_abc123</a:t>
            </a:r>
          </a:p>
          <a:p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4B7D-1760-A940-A74E-815F2FBF6371}"/>
              </a:ext>
            </a:extLst>
          </p:cNvPr>
          <p:cNvSpPr txBox="1"/>
          <p:nvPr/>
        </p:nvSpPr>
        <p:spPr>
          <a:xfrm>
            <a:off x="3455324" y="1219200"/>
            <a:ext cx="5460076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Note also that response variable specified first, predictor variable second; opposite of ggplot2 specifications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1FFA2-293E-E14E-88E4-B7E56FE8D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229100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15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the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486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library</a:t>
            </a:r>
            <a:r>
              <a:rPr lang="en-US" dirty="0"/>
              <a:t>(</a:t>
            </a:r>
            <a:r>
              <a:rPr lang="en-US" dirty="0" err="1"/>
              <a:t>ggfortify</a:t>
            </a:r>
            <a:r>
              <a:rPr lang="en-US" dirty="0"/>
              <a:t>) 	#quick model diagnostics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autoplot</a:t>
            </a:r>
            <a:r>
              <a:rPr lang="en-US" dirty="0"/>
              <a:t>(</a:t>
            </a:r>
            <a:r>
              <a:rPr lang="en-US" dirty="0" err="1"/>
              <a:t>model_pgr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smooth.colour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47F1D-D165-FD43-9C89-8721C8C38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286000"/>
            <a:ext cx="4267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58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AA7D3-CB55-1345-9A85-3B6DBE8B3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4800"/>
            <a:ext cx="3733800" cy="6248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Top-left</a:t>
            </a:r>
            <a:r>
              <a:rPr lang="en-US" sz="2400" dirty="0"/>
              <a:t>: should be scatter-shot; no obvious hump-shapes or U-shaped distribution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Top-Right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normality</a:t>
            </a:r>
            <a:r>
              <a:rPr lang="en-US" sz="2400" dirty="0"/>
              <a:t>; dots should all be very nearly on the expected 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Bottom-Left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equal variance</a:t>
            </a:r>
            <a:r>
              <a:rPr lang="en-US" sz="2400" dirty="0"/>
              <a:t>; should be scatter-shot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Bottom-Right</a:t>
            </a:r>
            <a:r>
              <a:rPr lang="en-US" sz="2400" dirty="0"/>
              <a:t>: Detects </a:t>
            </a:r>
            <a:r>
              <a:rPr lang="en-US" sz="2400" dirty="0">
                <a:solidFill>
                  <a:srgbClr val="C00000"/>
                </a:solidFill>
              </a:rPr>
              <a:t>outliers</a:t>
            </a:r>
            <a:r>
              <a:rPr lang="en-US" sz="2400" dirty="0"/>
              <a:t> ‘leveraging’ the distribution.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CA8DA5-5D91-4A49-8B6D-DA8BF4C4CA1C}"/>
              </a:ext>
            </a:extLst>
          </p:cNvPr>
          <p:cNvSpPr txBox="1"/>
          <p:nvPr/>
        </p:nvSpPr>
        <p:spPr>
          <a:xfrm>
            <a:off x="5156200" y="762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 flagged as potentially problematic are identified by number (in order of occurrence in </a:t>
            </a:r>
            <a:r>
              <a:rPr lang="en-US" dirty="0" err="1"/>
              <a:t>dataframe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B9AE1-63E0-0D4E-851E-AC75092A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066800"/>
            <a:ext cx="4800600" cy="480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11843D-8AB7-0E4D-BFE7-DD68B13D567B}"/>
              </a:ext>
            </a:extLst>
          </p:cNvPr>
          <p:cNvSpPr txBox="1"/>
          <p:nvPr/>
        </p:nvSpPr>
        <p:spPr>
          <a:xfrm>
            <a:off x="5257800" y="6159484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Generally, things look OK.</a:t>
            </a:r>
          </a:p>
        </p:txBody>
      </p:sp>
    </p:spTree>
    <p:extLst>
      <p:ext uri="{BB962C8B-B14F-4D97-AF65-F5344CB8AC3E}">
        <p14:creationId xmlns:p14="http://schemas.microsoft.com/office/powerpoint/2010/main" val="1851295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anova</a:t>
            </a:r>
            <a:r>
              <a:rPr lang="en-US" sz="2400" dirty="0"/>
              <a:t>(</a:t>
            </a:r>
            <a:r>
              <a:rPr lang="en-US" sz="2400" dirty="0" err="1"/>
              <a:t>model_pgr</a:t>
            </a:r>
            <a:r>
              <a:rPr lang="en-US" sz="2400" dirty="0"/>
              <a:t>)   #produces a classic table in statistics, the </a:t>
            </a:r>
            <a:r>
              <a:rPr lang="en-US" sz="2400" dirty="0">
                <a:solidFill>
                  <a:srgbClr val="0432FF"/>
                </a:solidFill>
              </a:rPr>
              <a:t>sums-of-squares</a:t>
            </a:r>
            <a:r>
              <a:rPr lang="en-US" sz="2400" dirty="0"/>
              <a:t> table.</a:t>
            </a:r>
          </a:p>
          <a:p>
            <a:r>
              <a:rPr lang="en-US" sz="2400" dirty="0"/>
              <a:t>It provides the </a:t>
            </a:r>
            <a:r>
              <a:rPr lang="en-US" sz="2400" dirty="0">
                <a:solidFill>
                  <a:srgbClr val="0432FF"/>
                </a:solidFill>
              </a:rPr>
              <a:t>overall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432FF"/>
                </a:solidFill>
              </a:rPr>
              <a:t>F-value</a:t>
            </a:r>
            <a:r>
              <a:rPr lang="en-US" sz="2400" dirty="0"/>
              <a:t> for the model, representing the ratio of variance explained by the explanatory variables (only one in this case; </a:t>
            </a:r>
            <a:r>
              <a:rPr lang="en-US" sz="2400" dirty="0">
                <a:solidFill>
                  <a:srgbClr val="00B050"/>
                </a:solidFill>
              </a:rPr>
              <a:t>soil moisture</a:t>
            </a:r>
            <a:r>
              <a:rPr lang="en-US" sz="2400" dirty="0"/>
              <a:t>) to the leftover variance (this is the ANOVA part). </a:t>
            </a:r>
          </a:p>
          <a:p>
            <a:r>
              <a:rPr lang="en-US" sz="2400" dirty="0">
                <a:solidFill>
                  <a:srgbClr val="0432FF"/>
                </a:solidFill>
              </a:rPr>
              <a:t>P-value</a:t>
            </a:r>
            <a:r>
              <a:rPr lang="en-US" sz="2400" dirty="0"/>
              <a:t> evaluating the null hypothesis (slope = zero)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3DC0DF-03A3-1748-946A-5D7A09B9CEE3}"/>
              </a:ext>
            </a:extLst>
          </p:cNvPr>
          <p:cNvSpPr/>
          <p:nvPr/>
        </p:nvSpPr>
        <p:spPr>
          <a:xfrm>
            <a:off x="571500" y="3759055"/>
            <a:ext cx="8001000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plant.growth.rate</a:t>
            </a:r>
            <a:endParaRPr lang="en-US" dirty="0"/>
          </a:p>
          <a:p>
            <a:r>
              <a:rPr lang="en-US" dirty="0"/>
              <a:t>                      	     </a:t>
            </a:r>
            <a:r>
              <a:rPr lang="en-US" dirty="0" err="1"/>
              <a:t>Df</a:t>
            </a:r>
            <a:r>
              <a:rPr lang="en-US" dirty="0"/>
              <a:t>   Sum </a:t>
            </a:r>
            <a:r>
              <a:rPr lang="en-US" dirty="0" err="1"/>
              <a:t>Sq</a:t>
            </a:r>
            <a:r>
              <a:rPr lang="en-US" dirty="0"/>
              <a:t>     Mean </a:t>
            </a:r>
            <a:r>
              <a:rPr lang="en-US" dirty="0" err="1"/>
              <a:t>Sq</a:t>
            </a:r>
            <a:r>
              <a:rPr lang="en-US" dirty="0"/>
              <a:t> 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1    2521.15     2521.15      156.08     &lt; 2.2e-16 ***</a:t>
            </a:r>
          </a:p>
          <a:p>
            <a:r>
              <a:rPr lang="en-US" dirty="0"/>
              <a:t>Residuals             	     48  775.35      16.15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1272405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E9A06-CE7C-A442-AB8C-2A2BE814E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Testing the Null Hypothesis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7E12EC-D0E4-F141-A674-001F93ABE91B}"/>
              </a:ext>
            </a:extLst>
          </p:cNvPr>
          <p:cNvSpPr txBox="1"/>
          <p:nvPr/>
        </p:nvSpPr>
        <p:spPr>
          <a:xfrm>
            <a:off x="1524000" y="5638800"/>
            <a:ext cx="6781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Visually, it appears as though the fit regression model has lower overall ‘error’ (sum of [squared] residuals); fits better than null model.</a:t>
            </a:r>
          </a:p>
          <a:p>
            <a:r>
              <a:rPr lang="en-US" dirty="0">
                <a:solidFill>
                  <a:srgbClr val="0432FF"/>
                </a:solidFill>
              </a:rPr>
              <a:t>Visual evidence to reject null hypothesis; accept alternative.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E3671-824E-E146-A123-40087AEB2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856356"/>
            <a:ext cx="6273800" cy="468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05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summary</a:t>
            </a:r>
            <a:r>
              <a:rPr lang="en-US" sz="2400" dirty="0"/>
              <a:t>(</a:t>
            </a:r>
            <a:r>
              <a:rPr lang="en-US" sz="2400" dirty="0" err="1"/>
              <a:t>model_pgr</a:t>
            </a:r>
            <a:r>
              <a:rPr lang="en-US" sz="2400"/>
              <a:t>) </a:t>
            </a:r>
            <a:r>
              <a:rPr lang="en-US" sz="2400" dirty="0"/>
              <a:t>produces estimates of the </a:t>
            </a:r>
            <a:r>
              <a:rPr lang="en-US" sz="2400" dirty="0">
                <a:solidFill>
                  <a:srgbClr val="00B050"/>
                </a:solidFill>
              </a:rPr>
              <a:t>coefficients</a:t>
            </a:r>
            <a:r>
              <a:rPr lang="en-US" sz="2400" dirty="0"/>
              <a:t> of the line that is “the model”: an </a:t>
            </a:r>
            <a:r>
              <a:rPr lang="en-US" sz="2400" dirty="0">
                <a:solidFill>
                  <a:srgbClr val="0432FF"/>
                </a:solidFill>
              </a:rPr>
              <a:t>intercept</a:t>
            </a:r>
            <a:r>
              <a:rPr lang="en-US" sz="2400" dirty="0"/>
              <a:t> and a </a:t>
            </a:r>
            <a:r>
              <a:rPr lang="en-US" sz="2400" dirty="0">
                <a:solidFill>
                  <a:srgbClr val="0432FF"/>
                </a:solidFill>
              </a:rPr>
              <a:t>slope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B49833-9E9C-2B40-8191-95DA63EC5826}"/>
              </a:ext>
            </a:extLst>
          </p:cNvPr>
          <p:cNvSpPr/>
          <p:nvPr/>
        </p:nvSpPr>
        <p:spPr>
          <a:xfrm>
            <a:off x="1112520" y="1734865"/>
            <a:ext cx="7543800" cy="48013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Call:</a:t>
            </a:r>
          </a:p>
          <a:p>
            <a:r>
              <a:rPr lang="en-US" dirty="0" err="1"/>
              <a:t>lm</a:t>
            </a:r>
            <a:r>
              <a:rPr lang="en-US" dirty="0"/>
              <a:t>(formula = </a:t>
            </a:r>
            <a:r>
              <a:rPr lang="en-US" dirty="0" err="1"/>
              <a:t>plant.growth.rate</a:t>
            </a:r>
            <a:r>
              <a:rPr lang="en-US" dirty="0"/>
              <a:t> ~ </a:t>
            </a:r>
            <a:r>
              <a:rPr lang="en-US" dirty="0" err="1"/>
              <a:t>soil.moisture.content</a:t>
            </a:r>
            <a:r>
              <a:rPr lang="en-US" dirty="0"/>
              <a:t>, data = 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Residuals:</a:t>
            </a:r>
          </a:p>
          <a:p>
            <a:r>
              <a:rPr lang="en-US" dirty="0"/>
              <a:t>    Min      1Q  Median      3Q     Max </a:t>
            </a:r>
          </a:p>
          <a:p>
            <a:r>
              <a:rPr lang="en-US" dirty="0"/>
              <a:t>-8.9089 -3.0747  0.2261  2.6567  8.9406 </a:t>
            </a:r>
          </a:p>
          <a:p>
            <a:endParaRPr lang="en-US" dirty="0"/>
          </a:p>
          <a:p>
            <a:r>
              <a:rPr lang="en-US" dirty="0"/>
              <a:t>Coefficients:</a:t>
            </a:r>
          </a:p>
          <a:p>
            <a:r>
              <a:rPr lang="en-US" dirty="0"/>
              <a:t>                      		Estimate   Std. Error   t value      </a:t>
            </a:r>
            <a:r>
              <a:rPr lang="en-US" dirty="0" err="1"/>
              <a:t>Pr</a:t>
            </a:r>
            <a:r>
              <a:rPr lang="en-US" dirty="0"/>
              <a:t>(&gt;|t|)    </a:t>
            </a:r>
          </a:p>
          <a:p>
            <a:r>
              <a:rPr lang="en-US" dirty="0"/>
              <a:t>(Intercept)             		19.348      1.283          15.08        &lt;2e-16 ***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 	12.750      1.021          12.49        &lt;2e-16 ***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  <a:p>
            <a:endParaRPr lang="en-US" dirty="0"/>
          </a:p>
          <a:p>
            <a:r>
              <a:rPr lang="en-US" dirty="0"/>
              <a:t>Residual standard error: 4.019 on 48 degrees of freedom</a:t>
            </a:r>
          </a:p>
          <a:p>
            <a:r>
              <a:rPr lang="en-US" dirty="0"/>
              <a:t>Multiple R-squared:  0.7648,	Adjusted R-squared:  0.7599 </a:t>
            </a:r>
          </a:p>
          <a:p>
            <a:r>
              <a:rPr lang="en-US" dirty="0"/>
              <a:t>F-statistic: 156.1 on 1 and 48 DF,  p-value: &lt; 2.2e-16</a:t>
            </a:r>
          </a:p>
        </p:txBody>
      </p:sp>
    </p:spTree>
    <p:extLst>
      <p:ext uri="{BB962C8B-B14F-4D97-AF65-F5344CB8AC3E}">
        <p14:creationId xmlns:p14="http://schemas.microsoft.com/office/powerpoint/2010/main" val="2316122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C7474-4C65-7048-A552-C5179420A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dirty="0"/>
              <a:t>t</a:t>
            </a:r>
            <a:r>
              <a:rPr lang="en-US" dirty="0"/>
              <a:t>- and </a:t>
            </a:r>
            <a:r>
              <a:rPr lang="en-US" b="1" dirty="0"/>
              <a:t>p</a:t>
            </a:r>
            <a:r>
              <a:rPr lang="en-US" dirty="0"/>
              <a:t>-values provide tests of whether the model coefficients (</a:t>
            </a:r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intercept</a:t>
            </a:r>
            <a:r>
              <a:rPr lang="en-US" dirty="0"/>
              <a:t>) are different from zero (the null statistical hypothesis)</a:t>
            </a:r>
          </a:p>
          <a:p>
            <a:r>
              <a:rPr lang="en-US" dirty="0"/>
              <a:t>In fact, we might even report something like the following:</a:t>
            </a:r>
          </a:p>
          <a:p>
            <a:r>
              <a:rPr lang="en-US" dirty="0">
                <a:solidFill>
                  <a:srgbClr val="0432FF"/>
                </a:solidFill>
              </a:rPr>
              <a:t>“Soil moisture had a positive effect on plant growth. For each unit increase in soil moisture, plant growth rate increased by 12.7 mm/week (slope = 12.7, t = 12.5, </a:t>
            </a:r>
            <a:r>
              <a:rPr lang="en-US" dirty="0" err="1">
                <a:solidFill>
                  <a:srgbClr val="0432FF"/>
                </a:solidFill>
              </a:rPr>
              <a:t>d.f.</a:t>
            </a:r>
            <a:r>
              <a:rPr lang="en-US" dirty="0">
                <a:solidFill>
                  <a:srgbClr val="0432FF"/>
                </a:solidFill>
              </a:rPr>
              <a:t> = 48, p &lt; 0.001).”</a:t>
            </a:r>
          </a:p>
          <a:p>
            <a:r>
              <a:rPr lang="en-US" dirty="0"/>
              <a:t>In case you were wondering, it is also be fine to report the </a:t>
            </a:r>
            <a:r>
              <a:rPr lang="en-US" b="1" dirty="0"/>
              <a:t>F</a:t>
            </a:r>
            <a:r>
              <a:rPr lang="en-US" dirty="0"/>
              <a:t>-value, degrees of freedom, and the </a:t>
            </a:r>
            <a:r>
              <a:rPr lang="en-US" b="1" dirty="0"/>
              <a:t>p</a:t>
            </a:r>
            <a:r>
              <a:rPr lang="en-US" dirty="0"/>
              <a:t>-value from </a:t>
            </a: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(). They test exactly the same thing in this example (because there is only a single predictor variable, soil moisture). This isn’t generally true of all GLMs.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810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57695-9AE0-104E-8DCC-43EBD228E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Using Coefficients for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AE6AA-2DB0-EE43-95E6-C106BE37B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305800" cy="6019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Since we have an equation for a line of best fit (from the coefficients table), how would we </a:t>
            </a:r>
            <a:r>
              <a:rPr lang="en-US" dirty="0">
                <a:solidFill>
                  <a:srgbClr val="0432FF"/>
                </a:solidFill>
              </a:rPr>
              <a:t>use the equation to predict new values of X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#new value of </a:t>
            </a:r>
            <a:r>
              <a:rPr lang="en-US" dirty="0" err="1"/>
              <a:t>soil.moisture.content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new_point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data.frame</a:t>
            </a:r>
            <a:r>
              <a:rPr lang="en-US" dirty="0"/>
              <a:t>(</a:t>
            </a:r>
            <a:r>
              <a:rPr lang="en-US" dirty="0" err="1"/>
              <a:t>soil.moisture.content</a:t>
            </a:r>
            <a:r>
              <a:rPr lang="en-US" dirty="0"/>
              <a:t>=c(1.75))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new_point</a:t>
            </a:r>
            <a:r>
              <a:rPr lang="en-US" dirty="0"/>
              <a:t>      #just checking</a:t>
            </a:r>
          </a:p>
          <a:p>
            <a:pPr marL="0" indent="0">
              <a:buNone/>
            </a:pPr>
            <a:r>
              <a:rPr lang="en-US" dirty="0"/>
              <a:t>#1.75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predict</a:t>
            </a:r>
            <a:r>
              <a:rPr lang="en-US" dirty="0"/>
              <a:t>(</a:t>
            </a:r>
            <a:r>
              <a:rPr lang="en-US" dirty="0" err="1"/>
              <a:t>model_pgr</a:t>
            </a:r>
            <a:r>
              <a:rPr lang="en-US" dirty="0"/>
              <a:t>, </a:t>
            </a:r>
            <a:r>
              <a:rPr lang="en-US" dirty="0" err="1"/>
              <a:t>new_point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#41.66015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BF202-8282-8C48-8ECC-C4C2CB429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3886200"/>
            <a:ext cx="2895600" cy="28956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6F779B-BBB2-D540-9632-5CC925862FEA}"/>
              </a:ext>
            </a:extLst>
          </p:cNvPr>
          <p:cNvCxnSpPr/>
          <p:nvPr/>
        </p:nvCxnSpPr>
        <p:spPr>
          <a:xfrm>
            <a:off x="5867400" y="3048000"/>
            <a:ext cx="1066800" cy="30480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685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3886200" cy="868362"/>
          </a:xfrm>
          <a:solidFill>
            <a:srgbClr val="FF6FCF"/>
          </a:solidFill>
          <a:ln>
            <a:solidFill>
              <a:srgbClr val="00000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Another Example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4267200" y="152400"/>
            <a:ext cx="48006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Determine the association between </a:t>
            </a:r>
            <a:r>
              <a:rPr lang="en-US" sz="2400" dirty="0">
                <a:solidFill>
                  <a:srgbClr val="0000FF"/>
                </a:solidFill>
              </a:rPr>
              <a:t>two</a:t>
            </a:r>
            <a:r>
              <a:rPr lang="en-US" sz="2400" dirty="0"/>
              <a:t> continuous variables.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90600" y="2667000"/>
          <a:ext cx="1917700" cy="3378200"/>
        </p:xfrm>
        <a:graphic>
          <a:graphicData uri="http://schemas.openxmlformats.org/drawingml/2006/table">
            <a:tbl>
              <a:tblPr/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Age (days)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Wing Length (cm)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pic>
        <p:nvPicPr>
          <p:cNvPr id="8" name="Picture 7" descr="Zar-regression figur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3" r="11960"/>
          <a:stretch/>
        </p:blipFill>
        <p:spPr>
          <a:xfrm>
            <a:off x="3717807" y="2375079"/>
            <a:ext cx="3444993" cy="34225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9600" y="1409700"/>
            <a:ext cx="12096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1828800" y="1676400"/>
            <a:ext cx="167955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slope = 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43600" y="1676400"/>
            <a:ext cx="21544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Y-intercept = 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24400" y="1409700"/>
            <a:ext cx="11750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0A47F-946A-974D-9AEF-301EDD3CD468}"/>
              </a:ext>
            </a:extLst>
          </p:cNvPr>
          <p:cNvSpPr txBox="1"/>
          <p:nvPr/>
        </p:nvSpPr>
        <p:spPr>
          <a:xfrm>
            <a:off x="2925717" y="5839697"/>
            <a:ext cx="5867400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“There is a positive relationship between age and wing length in sparrows (r</a:t>
            </a:r>
            <a:r>
              <a:rPr lang="en-US" sz="1600" baseline="30000" dirty="0"/>
              <a:t>2</a:t>
            </a:r>
            <a:r>
              <a:rPr lang="en-US" sz="1600" dirty="0"/>
              <a:t> = 0.97, F</a:t>
            </a:r>
            <a:r>
              <a:rPr lang="en-US" sz="1600" baseline="-25000" dirty="0"/>
              <a:t>1,11</a:t>
            </a:r>
            <a:r>
              <a:rPr lang="en-US" sz="1600" dirty="0"/>
              <a:t> = 401.09, P &lt; 0.0001). For each additional day in age, wing length was predicted to increase 0.27 cm.”</a:t>
            </a:r>
          </a:p>
        </p:txBody>
      </p:sp>
    </p:spTree>
    <p:extLst>
      <p:ext uri="{BB962C8B-B14F-4D97-AF65-F5344CB8AC3E}">
        <p14:creationId xmlns:p14="http://schemas.microsoft.com/office/powerpoint/2010/main" val="3263423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314"/>
            <a:ext cx="8229600" cy="1143000"/>
          </a:xfrm>
        </p:spPr>
        <p:txBody>
          <a:bodyPr/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coefficient of determination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6074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96%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4559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56%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pic>
        <p:nvPicPr>
          <p:cNvPr id="3" name="Picture 2" descr="whitlock_16.6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8077200" cy="24465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1467" y="1161792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7182" y="1178124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60104" y="1185340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85242E-D62B-BB9C-8AB5-83EDAC0626E6}"/>
              </a:ext>
            </a:extLst>
          </p:cNvPr>
          <p:cNvSpPr txBox="1"/>
          <p:nvPr/>
        </p:nvSpPr>
        <p:spPr>
          <a:xfrm>
            <a:off x="381000" y="6172200"/>
            <a:ext cx="1075074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626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5562600" cy="55324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General linear models </a:t>
            </a:r>
            <a:r>
              <a:rPr lang="en-US" sz="2400" dirty="0"/>
              <a:t>are a class of model that includes regression, multiple regression, ANOVA, and ANCOVA. </a:t>
            </a:r>
          </a:p>
          <a:p>
            <a:r>
              <a:rPr lang="en-US" sz="2400" dirty="0"/>
              <a:t>All of these are fundamentally linear models. </a:t>
            </a:r>
          </a:p>
          <a:p>
            <a:r>
              <a:rPr lang="en-US" sz="2400" dirty="0"/>
              <a:t>Don’t confuse the </a:t>
            </a:r>
            <a:r>
              <a:rPr lang="en-US" sz="2400" i="1" dirty="0">
                <a:solidFill>
                  <a:srgbClr val="0432FF"/>
                </a:solidFill>
              </a:rPr>
              <a:t>general</a:t>
            </a:r>
            <a:r>
              <a:rPr lang="en-US" sz="2400" dirty="0"/>
              <a:t> linear model with the </a:t>
            </a:r>
            <a:r>
              <a:rPr lang="en-US" sz="2400" i="1" dirty="0">
                <a:solidFill>
                  <a:srgbClr val="C00000"/>
                </a:solidFill>
              </a:rPr>
              <a:t>generalized</a:t>
            </a:r>
            <a:r>
              <a:rPr lang="en-US" sz="2400" dirty="0"/>
              <a:t> linear model (different assumptions).</a:t>
            </a:r>
          </a:p>
          <a:p>
            <a:r>
              <a:rPr lang="en-US" sz="2400" dirty="0"/>
              <a:t>These models share a common framework for estimation (</a:t>
            </a:r>
            <a:r>
              <a:rPr lang="en-US" sz="2400" dirty="0">
                <a:solidFill>
                  <a:srgbClr val="00B050"/>
                </a:solidFill>
              </a:rPr>
              <a:t>least squares</a:t>
            </a:r>
            <a:r>
              <a:rPr lang="en-US" sz="2400" dirty="0"/>
              <a:t>) and a common set of assumptions, centered around the idea of normally distributed residuals.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7CD0E-D31E-744E-9092-32C34BD34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16" r="18484"/>
          <a:stretch/>
        </p:blipFill>
        <p:spPr>
          <a:xfrm>
            <a:off x="6019800" y="304800"/>
            <a:ext cx="2941872" cy="29686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C7068F-EF70-CA4C-A958-D65D49662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25" r="16075"/>
          <a:stretch/>
        </p:blipFill>
        <p:spPr>
          <a:xfrm>
            <a:off x="6019800" y="3502016"/>
            <a:ext cx="2941872" cy="286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82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0954D-F90E-7543-9B28-92CC6E70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Not all Correlations are Meaningful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83F57-E3EA-EB46-9C51-AB11A4C57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93991"/>
            <a:ext cx="8229600" cy="53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http://</a:t>
            </a:r>
            <a:r>
              <a:rPr lang="en-US" sz="2400" dirty="0" err="1"/>
              <a:t>www.tylervigen.com</a:t>
            </a:r>
            <a:r>
              <a:rPr lang="en-US" sz="2400" dirty="0"/>
              <a:t>/spurious-correlations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2C3169-E8C4-EC4B-8CB8-FD1ABFFB1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07238"/>
            <a:ext cx="6158107" cy="24277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1E1569-4311-A84C-A483-482E5D6C3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114800"/>
            <a:ext cx="6378499" cy="2514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6965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01E04-82BB-AB4B-B7FE-F92058885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944562"/>
          </a:xfrm>
        </p:spPr>
        <p:txBody>
          <a:bodyPr/>
          <a:lstStyle/>
          <a:p>
            <a:r>
              <a:rPr lang="en-US" dirty="0"/>
              <a:t>Regression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3F279-DC76-8F44-A701-107CAACCD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39762"/>
            <a:ext cx="8229600" cy="61420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1. Using </a:t>
            </a:r>
            <a:r>
              <a:rPr lang="en-US" sz="2400" i="1" dirty="0">
                <a:solidFill>
                  <a:srgbClr val="0432FF"/>
                </a:solidFill>
              </a:rPr>
              <a:t>iris</a:t>
            </a:r>
            <a:r>
              <a:rPr lang="en-US" sz="2400" dirty="0"/>
              <a:t> data (built-in to R):</a:t>
            </a:r>
          </a:p>
          <a:p>
            <a:pPr marL="0" indent="0">
              <a:buNone/>
            </a:pPr>
            <a:r>
              <a:rPr lang="en-US" sz="2400" dirty="0"/>
              <a:t>	-petal length to predict petal width (all species combined)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2. Using </a:t>
            </a:r>
            <a:r>
              <a:rPr lang="en-US" sz="2400" i="1" dirty="0">
                <a:solidFill>
                  <a:srgbClr val="0432FF"/>
                </a:solidFill>
              </a:rPr>
              <a:t>penguins</a:t>
            </a:r>
            <a:r>
              <a:rPr lang="en-US" sz="2400" dirty="0"/>
              <a:t> dataset from </a:t>
            </a:r>
            <a:r>
              <a:rPr lang="en-US" sz="2400" i="1" dirty="0" err="1"/>
              <a:t>palmerpenguins</a:t>
            </a:r>
            <a:r>
              <a:rPr lang="en-US" sz="2400" dirty="0"/>
              <a:t> package:</a:t>
            </a:r>
          </a:p>
          <a:p>
            <a:pPr marL="0" indent="0">
              <a:buNone/>
            </a:pPr>
            <a:r>
              <a:rPr lang="en-US" sz="2400" dirty="0"/>
              <a:t>	-flipper length to predict bill length (all species combined)</a:t>
            </a:r>
          </a:p>
          <a:p>
            <a:pPr marL="0" indent="0">
              <a:buNone/>
            </a:pPr>
            <a:r>
              <a:rPr lang="en-US" sz="2400" dirty="0"/>
              <a:t>	-what is the predicted bill length for a penguin with a 200 	mm flipper length?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3. Using the </a:t>
            </a:r>
            <a:r>
              <a:rPr lang="en-US" sz="2400" i="1" dirty="0">
                <a:solidFill>
                  <a:srgbClr val="0432FF"/>
                </a:solidFill>
              </a:rPr>
              <a:t>state.x77 </a:t>
            </a:r>
            <a:r>
              <a:rPr lang="en-US" sz="2400" dirty="0" err="1"/>
              <a:t>dataframe</a:t>
            </a:r>
            <a:r>
              <a:rPr lang="en-US" sz="2400" dirty="0"/>
              <a:t> (built-in to R):</a:t>
            </a:r>
          </a:p>
          <a:p>
            <a:pPr marL="0" indent="0">
              <a:buNone/>
            </a:pPr>
            <a:r>
              <a:rPr lang="en-US" sz="2400" dirty="0"/>
              <a:t>	-create and interpret 2 regression analyses that describe 	</a:t>
            </a:r>
            <a:r>
              <a:rPr lang="en-US" sz="2400" u="sng" dirty="0"/>
              <a:t>meaningful</a:t>
            </a:r>
            <a:r>
              <a:rPr lang="en-US" sz="2400" dirty="0"/>
              <a:t> predictive relationships.</a:t>
            </a:r>
          </a:p>
          <a:p>
            <a:pPr marL="0" indent="0">
              <a:buNone/>
            </a:pPr>
            <a:r>
              <a:rPr lang="en-US" sz="2400" dirty="0"/>
              <a:t> 	-In each analysis, what is the predicted value of the response 	at the mean value of the predictor?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900" dirty="0"/>
              <a:t>Note: run this line of code before starting state.x77 analysis:</a:t>
            </a:r>
          </a:p>
          <a:p>
            <a:pPr marL="0" indent="0">
              <a:buNone/>
            </a:pPr>
            <a:r>
              <a:rPr lang="en-US" sz="1900" b="1" dirty="0"/>
              <a:t>state.x77&lt;- </a:t>
            </a:r>
            <a:r>
              <a:rPr lang="en-US" sz="1900" b="1" dirty="0" err="1"/>
              <a:t>data.frame</a:t>
            </a:r>
            <a:r>
              <a:rPr lang="en-US" sz="1900" b="1" dirty="0"/>
              <a:t>(state.x77)</a:t>
            </a:r>
          </a:p>
          <a:p>
            <a:pPr marL="0" indent="0">
              <a:buNone/>
            </a:pPr>
            <a:r>
              <a:rPr lang="en-US" sz="1900" b="1" dirty="0"/>
              <a:t>?state.x77   </a:t>
            </a:r>
            <a:r>
              <a:rPr lang="en-US" sz="1900" dirty="0"/>
              <a:t>#information describing variables</a:t>
            </a:r>
          </a:p>
          <a:p>
            <a:pPr marL="0" indent="0">
              <a:buNone/>
            </a:pPr>
            <a:r>
              <a:rPr lang="en-US" sz="1900" dirty="0"/>
              <a:t>(the raw data frame has spaces in column names; this fixes that)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00B050"/>
                </a:solidFill>
              </a:rPr>
              <a:t>Format each response as you would a results statement in a journal publication.</a:t>
            </a:r>
          </a:p>
        </p:txBody>
      </p:sp>
    </p:spTree>
    <p:extLst>
      <p:ext uri="{BB962C8B-B14F-4D97-AF65-F5344CB8AC3E}">
        <p14:creationId xmlns:p14="http://schemas.microsoft.com/office/powerpoint/2010/main" val="1985852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5</a:t>
            </a:r>
            <a:br>
              <a:rPr lang="en-US" dirty="0"/>
            </a:br>
            <a:r>
              <a:rPr lang="en-US" dirty="0"/>
              <a:t>Linear Models: ANOVA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741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118-128 </a:t>
            </a:r>
          </a:p>
        </p:txBody>
      </p:sp>
    </p:spTree>
    <p:extLst>
      <p:ext uri="{BB962C8B-B14F-4D97-AF65-F5344CB8AC3E}">
        <p14:creationId xmlns:p14="http://schemas.microsoft.com/office/powerpoint/2010/main" val="2367257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F7066-7D42-9341-A682-3F4825D9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One-Way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20310-89E0-6144-A2C1-B029307AE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Similar to regression, but predictor variable (x-axis) is categorical rather than continuous.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daphnia &lt;- </a:t>
            </a:r>
            <a:r>
              <a:rPr lang="en-US" sz="2400" dirty="0" err="1">
                <a:solidFill>
                  <a:srgbClr val="C00000"/>
                </a:solidFill>
              </a:rPr>
              <a:t>read.csv</a:t>
            </a:r>
            <a:r>
              <a:rPr lang="en-US" sz="2400" dirty="0"/>
              <a:t>("</a:t>
            </a:r>
            <a:r>
              <a:rPr lang="en-US" sz="2400" dirty="0" err="1"/>
              <a:t>Daphniagrowth.csv</a:t>
            </a:r>
            <a:r>
              <a:rPr lang="en-US" sz="2400" dirty="0"/>
              <a:t>”)</a:t>
            </a:r>
          </a:p>
          <a:p>
            <a:pPr marL="0" indent="0">
              <a:buNone/>
            </a:pPr>
            <a:r>
              <a:rPr lang="en-US" sz="2400" dirty="0" err="1"/>
              <a:t>daphnia$parasite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as.factor</a:t>
            </a:r>
            <a:r>
              <a:rPr lang="en-US" sz="2400" dirty="0"/>
              <a:t>(</a:t>
            </a:r>
            <a:r>
              <a:rPr lang="en-US" sz="2400" dirty="0" err="1"/>
              <a:t>daphnia$parasite</a:t>
            </a:r>
            <a:r>
              <a:rPr lang="en-US" sz="2400" dirty="0"/>
              <a:t>) </a:t>
            </a:r>
            <a:r>
              <a:rPr lang="en-US" sz="2400" dirty="0">
                <a:solidFill>
                  <a:srgbClr val="00B050"/>
                </a:solidFill>
              </a:rPr>
              <a:t>#forces factor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glimpse</a:t>
            </a:r>
            <a:r>
              <a:rPr lang="en-US" sz="2400" dirty="0"/>
              <a:t>(daphnia)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604F53-C0E6-0546-87E0-01746E942437}"/>
              </a:ext>
            </a:extLst>
          </p:cNvPr>
          <p:cNvSpPr txBox="1"/>
          <p:nvPr/>
        </p:nvSpPr>
        <p:spPr>
          <a:xfrm>
            <a:off x="304800" y="4343400"/>
            <a:ext cx="78352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Observations: 40</a:t>
            </a:r>
          </a:p>
          <a:p>
            <a:r>
              <a:rPr lang="en-US" dirty="0"/>
              <a:t>Variables: 3</a:t>
            </a:r>
          </a:p>
          <a:p>
            <a:r>
              <a:rPr lang="en-US" dirty="0"/>
              <a:t>$ parasite    </a:t>
            </a:r>
            <a:r>
              <a:rPr lang="en-US" b="1" dirty="0"/>
              <a:t>&lt;</a:t>
            </a:r>
            <a:r>
              <a:rPr lang="en-US" b="1" dirty="0" err="1"/>
              <a:t>fct</a:t>
            </a:r>
            <a:r>
              <a:rPr lang="en-US" b="1" dirty="0"/>
              <a:t>&gt;</a:t>
            </a:r>
            <a:r>
              <a:rPr lang="en-US" dirty="0"/>
              <a:t> control, control, control, control, control, control, control, Met...</a:t>
            </a:r>
          </a:p>
          <a:p>
            <a:r>
              <a:rPr lang="en-US" dirty="0"/>
              <a:t>$ rep         </a:t>
            </a:r>
            <a:r>
              <a:rPr lang="en-US" b="1" dirty="0"/>
              <a:t>&lt;</a:t>
            </a:r>
            <a:r>
              <a:rPr lang="en-US" b="1" dirty="0" err="1"/>
              <a:t>int</a:t>
            </a:r>
            <a:r>
              <a:rPr lang="en-US" b="1" dirty="0"/>
              <a:t>&gt; </a:t>
            </a:r>
            <a:r>
              <a:rPr lang="en-US" dirty="0"/>
              <a:t>1, 2, 3, 4, 5, 6, 7, 8, 9, 10, 1, 2, 3, 4, 5, 6, 7, 8, 9, 10, 1, 2, 3, 4, 5,...</a:t>
            </a:r>
          </a:p>
          <a:p>
            <a:r>
              <a:rPr lang="en-US" dirty="0"/>
              <a:t>$ </a:t>
            </a:r>
            <a:r>
              <a:rPr lang="en-US" dirty="0" err="1"/>
              <a:t>growth.rate</a:t>
            </a:r>
            <a:r>
              <a:rPr lang="en-US" dirty="0"/>
              <a:t> </a:t>
            </a:r>
            <a:r>
              <a:rPr lang="en-US" b="1" dirty="0"/>
              <a:t>&lt;</a:t>
            </a:r>
            <a:r>
              <a:rPr lang="en-US" b="1" dirty="0" err="1"/>
              <a:t>dbl</a:t>
            </a:r>
            <a:r>
              <a:rPr lang="en-US" b="1" dirty="0"/>
              <a:t>&gt; </a:t>
            </a:r>
            <a:r>
              <a:rPr lang="en-US" dirty="0"/>
              <a:t>1.0747092, 1.2659016, 1.3151563, 1.0757519, 1.1967619,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A73D9-2BF8-1A49-B848-4948BAE56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523" y="88595"/>
            <a:ext cx="1217277" cy="13888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FB2681-39CE-624C-A858-A53F686EFDCA}"/>
              </a:ext>
            </a:extLst>
          </p:cNvPr>
          <p:cNvSpPr txBox="1"/>
          <p:nvPr/>
        </p:nvSpPr>
        <p:spPr>
          <a:xfrm>
            <a:off x="1472317" y="5998449"/>
            <a:ext cx="6223883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Remember that </a:t>
            </a:r>
            <a:r>
              <a:rPr lang="en-US" b="1" dirty="0"/>
              <a:t>$</a:t>
            </a:r>
            <a:r>
              <a:rPr lang="en-US" dirty="0"/>
              <a:t> refers to a column within a specific </a:t>
            </a:r>
            <a:r>
              <a:rPr lang="en-US" dirty="0" err="1"/>
              <a:t>dataframe</a:t>
            </a:r>
            <a:r>
              <a:rPr lang="en-US" dirty="0"/>
              <a:t>.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951592E1-C4CF-454F-8AC0-4AEB23828055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>
            <a:off x="393259" y="5943601"/>
            <a:ext cx="1079058" cy="239515"/>
          </a:xfrm>
          <a:prstGeom prst="bentConnector3">
            <a:avLst>
              <a:gd name="adj1" fmla="val 99724"/>
            </a:avLst>
          </a:prstGeom>
          <a:ln>
            <a:solidFill>
              <a:srgbClr val="0432FF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737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F2ED3-40A0-124F-A2D0-82B1E56CA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19"/>
            <a:ext cx="8229600" cy="944562"/>
          </a:xfrm>
        </p:spPr>
        <p:txBody>
          <a:bodyPr/>
          <a:lstStyle/>
          <a:p>
            <a:r>
              <a:rPr lang="en-US" dirty="0"/>
              <a:t>Dig a little deeper…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41710-61B1-4A4B-A9BF-87FF25221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7081"/>
            <a:ext cx="8229600" cy="560611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Use </a:t>
            </a:r>
            <a:r>
              <a:rPr lang="en-US" sz="2000" i="1" dirty="0" err="1"/>
              <a:t>BaseR</a:t>
            </a:r>
            <a:r>
              <a:rPr lang="en-US" sz="2000" dirty="0"/>
              <a:t> notation to find out more about the </a:t>
            </a:r>
            <a:r>
              <a:rPr lang="en-US" sz="2000" dirty="0" err="1"/>
              <a:t>dataframe</a:t>
            </a:r>
            <a:r>
              <a:rPr lang="en-US" sz="2000" dirty="0"/>
              <a:t>. Commands below assume that the import sees ‘parasite’ variable as a factor. Three ways to do this:</a:t>
            </a:r>
          </a:p>
          <a:p>
            <a:pPr marL="0" indent="0">
              <a:buNone/>
            </a:pPr>
            <a:r>
              <a:rPr lang="en-US" sz="2000" dirty="0"/>
              <a:t>	-Manually change ‘parasite’ variable to be a factor (already did this), </a:t>
            </a:r>
            <a:r>
              <a:rPr lang="en-US" sz="2000" b="1" dirty="0">
                <a:solidFill>
                  <a:srgbClr val="0432FF"/>
                </a:solidFill>
              </a:rPr>
              <a:t>or</a:t>
            </a:r>
          </a:p>
          <a:p>
            <a:pPr marL="0" indent="0">
              <a:buNone/>
            </a:pPr>
            <a:r>
              <a:rPr lang="en-US" sz="2000" dirty="0"/>
              <a:t>	-Click </a:t>
            </a:r>
            <a:r>
              <a:rPr lang="en-US" sz="2000" dirty="0">
                <a:solidFill>
                  <a:srgbClr val="0432FF"/>
                </a:solidFill>
              </a:rPr>
              <a:t>‘strings as factors’</a:t>
            </a:r>
            <a:r>
              <a:rPr lang="en-US" sz="2000" dirty="0"/>
              <a:t> box when importing dataset via dialog box, </a:t>
            </a:r>
            <a:r>
              <a:rPr lang="en-US" sz="2000" b="1" dirty="0">
                <a:solidFill>
                  <a:srgbClr val="0432FF"/>
                </a:solidFill>
              </a:rPr>
              <a:t>or</a:t>
            </a:r>
          </a:p>
          <a:p>
            <a:pPr marL="0" indent="0">
              <a:buNone/>
            </a:pPr>
            <a:r>
              <a:rPr lang="en-US" sz="2000" dirty="0"/>
              <a:t>	-</a:t>
            </a:r>
            <a:r>
              <a:rPr lang="en-US" sz="2000" dirty="0" err="1">
                <a:solidFill>
                  <a:srgbClr val="0432FF"/>
                </a:solidFill>
              </a:rPr>
              <a:t>stringsAsFactors</a:t>
            </a:r>
            <a:r>
              <a:rPr lang="en-US" sz="2000" dirty="0">
                <a:solidFill>
                  <a:srgbClr val="0432FF"/>
                </a:solidFill>
              </a:rPr>
              <a:t> = TRUE </a:t>
            </a:r>
            <a:r>
              <a:rPr lang="en-US" sz="2000" dirty="0"/>
              <a:t>as argument when importing programmatically</a:t>
            </a: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C00000"/>
                </a:solidFill>
              </a:rPr>
              <a:t>nlevels</a:t>
            </a:r>
            <a:r>
              <a:rPr lang="en-US" sz="2000" dirty="0"/>
              <a:t>(</a:t>
            </a:r>
            <a:r>
              <a:rPr lang="en-US" sz="2000" dirty="0" err="1"/>
              <a:t>daphnia$parasite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[1] 4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levels</a:t>
            </a:r>
            <a:r>
              <a:rPr lang="en-US" sz="2000" dirty="0"/>
              <a:t>(</a:t>
            </a:r>
            <a:r>
              <a:rPr lang="en-US" sz="2000" dirty="0" err="1"/>
              <a:t>daphnia$parasite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[1] "control"                   		"</a:t>
            </a:r>
            <a:r>
              <a:rPr lang="en-US" sz="2000" dirty="0" err="1"/>
              <a:t>Metschnikowia</a:t>
            </a:r>
            <a:r>
              <a:rPr lang="en-US" sz="2000" dirty="0"/>
              <a:t> </a:t>
            </a:r>
            <a:r>
              <a:rPr lang="en-US" sz="2000" dirty="0" err="1"/>
              <a:t>bicuspidata</a:t>
            </a:r>
            <a:r>
              <a:rPr lang="en-US" sz="2000" dirty="0"/>
              <a:t>"</a:t>
            </a:r>
          </a:p>
          <a:p>
            <a:pPr marL="0" indent="0">
              <a:buNone/>
            </a:pPr>
            <a:r>
              <a:rPr lang="en-US" sz="2000" dirty="0"/>
              <a:t>[3] "</a:t>
            </a:r>
            <a:r>
              <a:rPr lang="en-US" sz="2000" dirty="0" err="1"/>
              <a:t>Pansporella</a:t>
            </a:r>
            <a:r>
              <a:rPr lang="en-US" sz="2000" dirty="0"/>
              <a:t> </a:t>
            </a:r>
            <a:r>
              <a:rPr lang="en-US" sz="2000" dirty="0" err="1"/>
              <a:t>perplexa</a:t>
            </a:r>
            <a:r>
              <a:rPr lang="en-US" sz="2000" dirty="0"/>
              <a:t>"      	"</a:t>
            </a:r>
            <a:r>
              <a:rPr lang="en-US" sz="2000" dirty="0" err="1"/>
              <a:t>Pasteuria</a:t>
            </a:r>
            <a:r>
              <a:rPr lang="en-US" sz="2000" dirty="0"/>
              <a:t> </a:t>
            </a:r>
            <a:r>
              <a:rPr lang="en-US" sz="2000" dirty="0" err="1"/>
              <a:t>ramosa</a:t>
            </a:r>
            <a:r>
              <a:rPr lang="en-US" sz="2000" dirty="0"/>
              <a:t>"  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unique</a:t>
            </a:r>
            <a:r>
              <a:rPr lang="en-US" sz="2000" dirty="0"/>
              <a:t>(</a:t>
            </a:r>
            <a:r>
              <a:rPr lang="en-US" sz="2000" dirty="0" err="1"/>
              <a:t>daphnia$parasite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[1] control                   		</a:t>
            </a:r>
            <a:r>
              <a:rPr lang="en-US" sz="2000" dirty="0" err="1"/>
              <a:t>Metschnikowia</a:t>
            </a:r>
            <a:r>
              <a:rPr lang="en-US" sz="2000" dirty="0"/>
              <a:t> </a:t>
            </a:r>
            <a:r>
              <a:rPr lang="en-US" sz="2000" dirty="0" err="1"/>
              <a:t>bicuspidata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[3] </a:t>
            </a:r>
            <a:r>
              <a:rPr lang="en-US" sz="2000" dirty="0" err="1"/>
              <a:t>Pansporella</a:t>
            </a:r>
            <a:r>
              <a:rPr lang="en-US" sz="2000" dirty="0"/>
              <a:t> </a:t>
            </a:r>
            <a:r>
              <a:rPr lang="en-US" sz="2000" dirty="0" err="1"/>
              <a:t>perplexa</a:t>
            </a:r>
            <a:r>
              <a:rPr lang="en-US" sz="2000" dirty="0"/>
              <a:t>      		</a:t>
            </a:r>
            <a:r>
              <a:rPr lang="en-US" sz="2000" dirty="0" err="1"/>
              <a:t>Pasteuria</a:t>
            </a:r>
            <a:r>
              <a:rPr lang="en-US" sz="2000" dirty="0"/>
              <a:t> </a:t>
            </a:r>
            <a:r>
              <a:rPr lang="en-US" sz="2000" dirty="0" err="1"/>
              <a:t>ramosa</a:t>
            </a:r>
            <a:r>
              <a:rPr lang="en-US" sz="2000" dirty="0"/>
              <a:t>         </a:t>
            </a:r>
          </a:p>
          <a:p>
            <a:pPr marL="0" indent="0">
              <a:buNone/>
            </a:pPr>
            <a:r>
              <a:rPr lang="en-US" sz="2000" dirty="0"/>
              <a:t>4 Levels: control </a:t>
            </a:r>
            <a:r>
              <a:rPr lang="en-US" sz="2000" dirty="0" err="1"/>
              <a:t>Metschnikowia</a:t>
            </a:r>
            <a:r>
              <a:rPr lang="en-US" sz="2000" dirty="0"/>
              <a:t> </a:t>
            </a:r>
            <a:r>
              <a:rPr lang="en-US" sz="2000" dirty="0" err="1"/>
              <a:t>bicuspidata</a:t>
            </a:r>
            <a:r>
              <a:rPr lang="en-US" sz="2000" dirty="0"/>
              <a:t> ... </a:t>
            </a:r>
            <a:r>
              <a:rPr lang="en-US" sz="2000" dirty="0" err="1"/>
              <a:t>Pasteuria</a:t>
            </a:r>
            <a:r>
              <a:rPr lang="en-US" sz="2000" dirty="0"/>
              <a:t> </a:t>
            </a:r>
            <a:r>
              <a:rPr lang="en-US" sz="2000" dirty="0" err="1"/>
              <a:t>ramosa</a:t>
            </a:r>
            <a:r>
              <a:rPr lang="en-US" sz="2000" dirty="0"/>
              <a:t>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023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980B8-9ECA-8540-9AAB-1121F00AB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Daphnia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0CF67-F04A-AC42-9604-AC0085EF6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47800"/>
            <a:ext cx="8517399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question we are asking focuses on water flea growth rates and has two parts.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First, we are asking generally whether parasites alter growth rates. (</a:t>
            </a:r>
            <a:r>
              <a:rPr lang="en-US" dirty="0">
                <a:solidFill>
                  <a:srgbClr val="0432FF"/>
                </a:solidFill>
              </a:rPr>
              <a:t>differences overall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Second, because it is a well-replicated and designed experiment, we can also ask whether each of three different parasite species reduces growth, compared with</a:t>
            </a:r>
          </a:p>
          <a:p>
            <a:pPr marL="0" indent="0">
              <a:buNone/>
            </a:pPr>
            <a:r>
              <a:rPr lang="en-US" dirty="0"/>
              <a:t>a control, no parasite treatment. (</a:t>
            </a:r>
            <a:r>
              <a:rPr lang="en-US" dirty="0">
                <a:solidFill>
                  <a:srgbClr val="0432FF"/>
                </a:solidFill>
              </a:rPr>
              <a:t>pairwise differences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551CD8-61CB-5749-A47E-F73B8CA37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76200"/>
            <a:ext cx="1202199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59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599B-D397-4243-AC0D-25A7E9744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plot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DF01B-EF56-F542-B28E-DDB368952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(daphnia,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parasite,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growth.rate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geom_boxplot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X-axis is a mess, so flip</a:t>
            </a:r>
          </a:p>
          <a:p>
            <a:pPr marL="0" indent="0">
              <a:buNone/>
            </a:pPr>
            <a:r>
              <a:rPr lang="en-US" dirty="0"/>
              <a:t>the axes. Append gglot2</a:t>
            </a:r>
          </a:p>
          <a:p>
            <a:pPr marL="0" indent="0">
              <a:buNone/>
            </a:pPr>
            <a:r>
              <a:rPr lang="en-US" dirty="0"/>
              <a:t>statement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coord_flip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052D8-0019-EB43-BA8C-304186ECC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608766"/>
            <a:ext cx="3937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57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319D9-6BE1-904C-9E51-ADCEF8F6A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3200400"/>
            <a:ext cx="8229600" cy="3505200"/>
          </a:xfrm>
        </p:spPr>
        <p:txBody>
          <a:bodyPr>
            <a:noAutofit/>
          </a:bodyPr>
          <a:lstStyle/>
          <a:p>
            <a:r>
              <a:rPr lang="en-US" sz="2400" dirty="0"/>
              <a:t>Considerable variation among groups</a:t>
            </a:r>
          </a:p>
          <a:p>
            <a:r>
              <a:rPr lang="en-US" sz="2400" dirty="0"/>
              <a:t>Control group has highest growth rate (1.2 mm/day); all others cause inhibition of growth</a:t>
            </a:r>
          </a:p>
          <a:p>
            <a:r>
              <a:rPr lang="en-US" sz="2400" dirty="0"/>
              <a:t>We can see that there is likely to be a parasite treatment </a:t>
            </a:r>
            <a:r>
              <a:rPr lang="en-US" sz="2400" dirty="0">
                <a:solidFill>
                  <a:srgbClr val="0432FF"/>
                </a:solidFill>
              </a:rPr>
              <a:t>effect overall </a:t>
            </a:r>
            <a:r>
              <a:rPr lang="en-US" sz="2400" dirty="0"/>
              <a:t>(question 1), and an </a:t>
            </a:r>
            <a:r>
              <a:rPr lang="en-US" sz="2400" dirty="0">
                <a:solidFill>
                  <a:srgbClr val="0432FF"/>
                </a:solidFill>
              </a:rPr>
              <a:t>ordering</a:t>
            </a:r>
            <a:r>
              <a:rPr lang="en-US" sz="2400" dirty="0"/>
              <a:t> in the growth rates, with parasites generally driving down the growth rate, and </a:t>
            </a:r>
            <a:r>
              <a:rPr lang="en-US" sz="2400" i="1" dirty="0"/>
              <a:t>P. </a:t>
            </a:r>
            <a:r>
              <a:rPr lang="en-US" sz="2400" i="1" dirty="0" err="1"/>
              <a:t>ramosa</a:t>
            </a:r>
            <a:r>
              <a:rPr lang="en-US" sz="2400" i="1" dirty="0"/>
              <a:t> </a:t>
            </a:r>
            <a:r>
              <a:rPr lang="en-US" sz="2400" dirty="0"/>
              <a:t>&lt; </a:t>
            </a:r>
            <a:r>
              <a:rPr lang="en-US" sz="2400" i="1" dirty="0"/>
              <a:t>M. </a:t>
            </a:r>
            <a:r>
              <a:rPr lang="en-US" sz="2400" i="1" dirty="0" err="1"/>
              <a:t>bicuspidata</a:t>
            </a:r>
            <a:r>
              <a:rPr lang="en-US" sz="2400" i="1" dirty="0"/>
              <a:t> </a:t>
            </a:r>
            <a:r>
              <a:rPr lang="en-US" sz="2400" dirty="0"/>
              <a:t>&lt; </a:t>
            </a:r>
            <a:r>
              <a:rPr lang="en-US" sz="2400" i="1" dirty="0"/>
              <a:t>P. </a:t>
            </a:r>
            <a:r>
              <a:rPr lang="en-US" sz="2400" i="1" dirty="0" err="1"/>
              <a:t>perplexa</a:t>
            </a:r>
            <a:r>
              <a:rPr lang="en-US" sz="2400" i="1" dirty="0"/>
              <a:t> </a:t>
            </a:r>
            <a:r>
              <a:rPr lang="en-US" sz="2400" dirty="0"/>
              <a:t>(question 2)</a:t>
            </a:r>
          </a:p>
          <a:p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3AFDC7-A074-8745-9E41-6913779E0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57200"/>
            <a:ext cx="62484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095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E044D-1BDF-F748-98A5-3FAB0104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Calculating means with </a:t>
            </a:r>
            <a:r>
              <a:rPr lang="en-US" i="1" dirty="0" err="1"/>
              <a:t>dplyr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2A8F-8F77-414D-9381-34510DBA4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# get the mean growth rates</a:t>
            </a:r>
          </a:p>
          <a:p>
            <a:pPr marL="0" indent="0">
              <a:buNone/>
            </a:pPr>
            <a:r>
              <a:rPr lang="en-US" dirty="0" err="1"/>
              <a:t>sumDat</a:t>
            </a:r>
            <a:r>
              <a:rPr lang="en-US" dirty="0"/>
              <a:t> &lt;- daphnia %&gt;%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(parasite) %&gt;%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meanGR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sumDat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D53C7-A123-F74E-8F70-6DD5443FDBDC}"/>
              </a:ext>
            </a:extLst>
          </p:cNvPr>
          <p:cNvSpPr txBox="1"/>
          <p:nvPr/>
        </p:nvSpPr>
        <p:spPr>
          <a:xfrm>
            <a:off x="428171" y="4293275"/>
            <a:ext cx="375776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4 x 2</a:t>
            </a:r>
          </a:p>
          <a:p>
            <a:r>
              <a:rPr lang="en-US" dirty="0"/>
              <a:t>  parasite                  		</a:t>
            </a:r>
            <a:r>
              <a:rPr lang="en-US" dirty="0" err="1"/>
              <a:t>meanGR</a:t>
            </a:r>
            <a:endParaRPr lang="en-US" dirty="0"/>
          </a:p>
          <a:p>
            <a:r>
              <a:rPr lang="en-US" dirty="0"/>
              <a:t>  &lt;</a:t>
            </a:r>
            <a:r>
              <a:rPr lang="en-US" dirty="0" err="1"/>
              <a:t>fct</a:t>
            </a:r>
            <a:r>
              <a:rPr lang="en-US" dirty="0"/>
              <a:t>&gt;                      		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r>
              <a:rPr lang="en-US" dirty="0"/>
              <a:t>1 control                    	1.21 </a:t>
            </a:r>
          </a:p>
          <a:p>
            <a:r>
              <a:rPr lang="en-US" dirty="0"/>
              <a:t>2 </a:t>
            </a:r>
            <a:r>
              <a:rPr lang="en-US" dirty="0" err="1"/>
              <a:t>Metschnikowia</a:t>
            </a:r>
            <a:r>
              <a:rPr lang="en-US" dirty="0"/>
              <a:t> </a:t>
            </a:r>
            <a:r>
              <a:rPr lang="en-US" dirty="0" err="1"/>
              <a:t>bicuspidata</a:t>
            </a:r>
            <a:r>
              <a:rPr lang="en-US" dirty="0"/>
              <a:t>	0.801</a:t>
            </a:r>
          </a:p>
          <a:p>
            <a:r>
              <a:rPr lang="en-US" dirty="0"/>
              <a:t>3 </a:t>
            </a:r>
            <a:r>
              <a:rPr lang="en-US" dirty="0" err="1"/>
              <a:t>Pansporella</a:t>
            </a:r>
            <a:r>
              <a:rPr lang="en-US" dirty="0"/>
              <a:t> </a:t>
            </a:r>
            <a:r>
              <a:rPr lang="en-US" dirty="0" err="1"/>
              <a:t>perplexa</a:t>
            </a:r>
            <a:r>
              <a:rPr lang="en-US" dirty="0"/>
              <a:t>       	1.08 </a:t>
            </a:r>
          </a:p>
          <a:p>
            <a:r>
              <a:rPr lang="en-US" dirty="0"/>
              <a:t>4 </a:t>
            </a:r>
            <a:r>
              <a:rPr lang="en-US" dirty="0" err="1"/>
              <a:t>Pasteuria</a:t>
            </a:r>
            <a:r>
              <a:rPr lang="en-US" dirty="0"/>
              <a:t> </a:t>
            </a:r>
            <a:r>
              <a:rPr lang="en-US" dirty="0" err="1"/>
              <a:t>ramosa</a:t>
            </a:r>
            <a:r>
              <a:rPr lang="en-US" dirty="0"/>
              <a:t>           	0.482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85A82-F669-344B-AB2E-4E8DBA83D1A9}"/>
              </a:ext>
            </a:extLst>
          </p:cNvPr>
          <p:cNvSpPr txBox="1"/>
          <p:nvPr/>
        </p:nvSpPr>
        <p:spPr>
          <a:xfrm>
            <a:off x="4247168" y="4627602"/>
            <a:ext cx="38462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Now you have some context for how much each different parasite species influences the growth rate of </a:t>
            </a:r>
            <a:r>
              <a:rPr lang="en-US" sz="2000" i="1" dirty="0"/>
              <a:t>Daphnia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4351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CFF7E-26BD-0742-899D-90831543F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Construct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CB4A6-696B-9A47-90F3-AE8F8B2B6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31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model_grow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lm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 ~ parasite, 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/>
              <a:t> = 	daphnia)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autoplot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smooth.colour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 diagnostics looks OK.</a:t>
            </a:r>
          </a:p>
          <a:p>
            <a:pPr marL="0" indent="0">
              <a:buNone/>
            </a:pPr>
            <a:r>
              <a:rPr lang="en-US" dirty="0"/>
              <a:t>(takes a little practice to see)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F2FE2-800F-D043-A194-A79A7F4AA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809648"/>
            <a:ext cx="3708400" cy="3708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BB7D6F-1623-6543-A8F9-BD13463D5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4114800"/>
            <a:ext cx="26416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56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0D7E5-137C-7048-BABB-FD26B2283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Least Squares Estimation</a:t>
            </a:r>
            <a:r>
              <a:rPr lang="en-US" dirty="0"/>
              <a:t>: </a:t>
            </a:r>
            <a:r>
              <a:rPr lang="en-US" sz="3100" dirty="0"/>
              <a:t>Draw a line that minimizes residuals (squared-residuals)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46A7BA-3462-5343-B5F8-F2FE7B958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978" y="1905000"/>
            <a:ext cx="5134043" cy="3860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22BBA2-5548-D74A-83DB-50D5F907AA31}"/>
              </a:ext>
            </a:extLst>
          </p:cNvPr>
          <p:cNvSpPr txBox="1"/>
          <p:nvPr/>
        </p:nvSpPr>
        <p:spPr>
          <a:xfrm>
            <a:off x="3657600" y="6019800"/>
            <a:ext cx="31628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Predictor 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D712-8200-3C4B-8255-402F6F750A11}"/>
              </a:ext>
            </a:extLst>
          </p:cNvPr>
          <p:cNvSpPr txBox="1"/>
          <p:nvPr/>
        </p:nvSpPr>
        <p:spPr>
          <a:xfrm rot="16200000">
            <a:off x="-253785" y="3209258"/>
            <a:ext cx="3225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Response Variable</a:t>
            </a:r>
          </a:p>
        </p:txBody>
      </p:sp>
    </p:spTree>
    <p:extLst>
      <p:ext uri="{BB962C8B-B14F-4D97-AF65-F5344CB8AC3E}">
        <p14:creationId xmlns:p14="http://schemas.microsoft.com/office/powerpoint/2010/main" val="708032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DBCB3-697B-A044-BAA8-E382F3CEC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the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E2FAE-0C81-D045-8826-B6619603B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) #test our model against null model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Similar output as regression (why?)</a:t>
            </a:r>
          </a:p>
          <a:p>
            <a:r>
              <a:rPr lang="en-US" dirty="0"/>
              <a:t>Evidence of that parasite treatment has produced </a:t>
            </a:r>
            <a:r>
              <a:rPr lang="en-US" dirty="0">
                <a:solidFill>
                  <a:srgbClr val="0432FF"/>
                </a:solidFill>
              </a:rPr>
              <a:t>overall</a:t>
            </a:r>
            <a:r>
              <a:rPr lang="en-US" dirty="0"/>
              <a:t> effect. Low P-value indicates little support for null hypothesis. What would statistical null hypothesis look like?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AF497D-9D87-244B-8FF8-91EAD0CB6EB0}"/>
              </a:ext>
            </a:extLst>
          </p:cNvPr>
          <p:cNvSpPr txBox="1"/>
          <p:nvPr/>
        </p:nvSpPr>
        <p:spPr>
          <a:xfrm>
            <a:off x="1219200" y="1828800"/>
            <a:ext cx="64008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growth.rate</a:t>
            </a:r>
            <a:endParaRPr lang="en-US" dirty="0"/>
          </a:p>
          <a:p>
            <a:r>
              <a:rPr lang="en-US" dirty="0"/>
              <a:t>          	</a:t>
            </a:r>
            <a:r>
              <a:rPr lang="en-US" dirty="0" err="1"/>
              <a:t>Df</a:t>
            </a:r>
            <a:r>
              <a:rPr lang="en-US" dirty="0"/>
              <a:t>     Sum </a:t>
            </a:r>
            <a:r>
              <a:rPr lang="en-US" dirty="0" err="1"/>
              <a:t>Sq</a:t>
            </a:r>
            <a:r>
              <a:rPr lang="en-US" dirty="0"/>
              <a:t>    Mean </a:t>
            </a:r>
            <a:r>
              <a:rPr lang="en-US" dirty="0" err="1"/>
              <a:t>Sq</a:t>
            </a:r>
            <a:r>
              <a:rPr lang="en-US" dirty="0"/>
              <a:t>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parasite   3       3.1379     1.04597     32.325    2.571e-10 ***</a:t>
            </a:r>
          </a:p>
          <a:p>
            <a:r>
              <a:rPr lang="en-US" dirty="0"/>
              <a:t>Residuals 36     1.1649    0.03236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20424704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14C3E8-F0C8-A74E-854B-75743FEA8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66800"/>
            <a:ext cx="4422024" cy="4413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4D0402-71C0-564B-879D-6701DD67A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781" y="1071154"/>
            <a:ext cx="4417661" cy="44088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BE518-6EF2-EF43-B20F-57CC5B45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944562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0432FF"/>
                </a:solidFill>
              </a:rPr>
              <a:t>Null Hypothesis </a:t>
            </a:r>
            <a:r>
              <a:rPr lang="en-US" sz="3100" dirty="0"/>
              <a:t>in ANOVA:</a:t>
            </a:r>
            <a:br>
              <a:rPr lang="en-US" sz="3100" dirty="0"/>
            </a:br>
            <a:r>
              <a:rPr lang="en-US" sz="3100" dirty="0"/>
              <a:t>all the groups come from populations </a:t>
            </a:r>
            <a:br>
              <a:rPr lang="en-US" sz="3100" dirty="0"/>
            </a:br>
            <a:r>
              <a:rPr lang="en-US" sz="3100" dirty="0"/>
              <a:t>with the same mean.</a:t>
            </a:r>
            <a:br>
              <a:rPr lang="en-US" sz="2700" dirty="0"/>
            </a:br>
            <a:endParaRPr lang="en-US" sz="2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E965E1-257B-4F40-87A3-5E4AE0C7F8D0}"/>
              </a:ext>
            </a:extLst>
          </p:cNvPr>
          <p:cNvSpPr txBox="1"/>
          <p:nvPr/>
        </p:nvSpPr>
        <p:spPr>
          <a:xfrm>
            <a:off x="13724" y="6438426"/>
            <a:ext cx="501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has 3 groups rather than 4, but whatever…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37A362-F5B0-AF41-A859-F56133D020D6}"/>
              </a:ext>
            </a:extLst>
          </p:cNvPr>
          <p:cNvSpPr txBox="1"/>
          <p:nvPr/>
        </p:nvSpPr>
        <p:spPr>
          <a:xfrm>
            <a:off x="685800" y="1642030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67A0F-C1EE-244E-B6EF-865E4CAC57DC}"/>
              </a:ext>
            </a:extLst>
          </p:cNvPr>
          <p:cNvSpPr txBox="1"/>
          <p:nvPr/>
        </p:nvSpPr>
        <p:spPr>
          <a:xfrm>
            <a:off x="5015999" y="1642030"/>
            <a:ext cx="1218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Alternative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4C226D-0BB7-3D4F-9F48-2DB5E1927011}"/>
              </a:ext>
            </a:extLst>
          </p:cNvPr>
          <p:cNvCxnSpPr/>
          <p:nvPr/>
        </p:nvCxnSpPr>
        <p:spPr>
          <a:xfrm>
            <a:off x="5029200" y="3685032"/>
            <a:ext cx="3429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436B09-3232-1A4E-8267-F0BF2C34B246}"/>
              </a:ext>
            </a:extLst>
          </p:cNvPr>
          <p:cNvCxnSpPr/>
          <p:nvPr/>
        </p:nvCxnSpPr>
        <p:spPr>
          <a:xfrm>
            <a:off x="762000" y="3685032"/>
            <a:ext cx="3429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CC8DE62F-6513-EC4B-BD74-D48BEC894E8C}"/>
              </a:ext>
            </a:extLst>
          </p:cNvPr>
          <p:cNvSpPr txBox="1">
            <a:spLocks/>
          </p:cNvSpPr>
          <p:nvPr/>
        </p:nvSpPr>
        <p:spPr>
          <a:xfrm>
            <a:off x="0" y="5639357"/>
            <a:ext cx="9144000" cy="944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432FF"/>
                </a:solidFill>
              </a:rPr>
              <a:t>Alternative Hypothesis</a:t>
            </a:r>
            <a:r>
              <a:rPr lang="en-US" sz="2800" dirty="0"/>
              <a:t> in ANOVA:</a:t>
            </a:r>
            <a:br>
              <a:rPr lang="en-US" sz="2800" dirty="0"/>
            </a:br>
            <a:r>
              <a:rPr lang="en-US" sz="2800" dirty="0"/>
              <a:t>all the groups come from populations with different means.</a:t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71441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9AD72-1422-62A1-6B9B-B6E5C5793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103F0-F04B-08B5-AEB0-E41BEB2E4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944562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0432FF"/>
                </a:solidFill>
              </a:rPr>
              <a:t>Null Hypothesis </a:t>
            </a:r>
            <a:r>
              <a:rPr lang="en-US" sz="3100" dirty="0"/>
              <a:t>in ANOVA:</a:t>
            </a:r>
            <a:br>
              <a:rPr lang="en-US" sz="3100" dirty="0"/>
            </a:br>
            <a:r>
              <a:rPr lang="en-US" sz="3100" dirty="0"/>
              <a:t>all the groups come from populations </a:t>
            </a:r>
            <a:br>
              <a:rPr lang="en-US" sz="3100" dirty="0"/>
            </a:br>
            <a:r>
              <a:rPr lang="en-US" sz="3100" dirty="0"/>
              <a:t>with the same mean.</a:t>
            </a:r>
            <a:br>
              <a:rPr lang="en-US" sz="2700" dirty="0"/>
            </a:br>
            <a:endParaRPr lang="en-US" sz="2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EA1D63-8A8B-FEF4-429B-0951532F5FD7}"/>
              </a:ext>
            </a:extLst>
          </p:cNvPr>
          <p:cNvSpPr txBox="1"/>
          <p:nvPr/>
        </p:nvSpPr>
        <p:spPr>
          <a:xfrm>
            <a:off x="37605" y="6216134"/>
            <a:ext cx="9342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link to experiment </a:t>
            </a:r>
            <a:r>
              <a:rPr lang="en-US" dirty="0">
                <a:hlinkClick r:id="rId3"/>
              </a:rPr>
              <a:t>http://digitalfirst.bfwpub.com/stats_applet/stats_applet_1_anova.html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34245A1-2D44-50EC-9816-90FB3A84BB0D}"/>
              </a:ext>
            </a:extLst>
          </p:cNvPr>
          <p:cNvSpPr txBox="1">
            <a:spLocks/>
          </p:cNvSpPr>
          <p:nvPr/>
        </p:nvSpPr>
        <p:spPr>
          <a:xfrm>
            <a:off x="0" y="56388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432FF"/>
                </a:solidFill>
              </a:rPr>
              <a:t>Alternative Hypothesis</a:t>
            </a:r>
            <a:r>
              <a:rPr lang="en-US" sz="2800" dirty="0"/>
              <a:t> in ANOVA:</a:t>
            </a:r>
            <a:br>
              <a:rPr lang="en-US" sz="2800" dirty="0"/>
            </a:br>
            <a:r>
              <a:rPr lang="en-US" sz="2800" dirty="0"/>
              <a:t>all the groups come from populations with different means.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B74CC9-48EE-6364-061D-4E16E9DDAD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551832"/>
            <a:ext cx="6240016" cy="375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783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E3C8F-F931-BA4D-99F4-6C9BEDBDA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733800"/>
          </a:xfrm>
        </p:spPr>
        <p:txBody>
          <a:bodyPr>
            <a:normAutofit/>
          </a:bodyPr>
          <a:lstStyle/>
          <a:p>
            <a:r>
              <a:rPr lang="en-US" dirty="0"/>
              <a:t>F-statistic is the ratio of the between-group variance to the within-group variance. </a:t>
            </a:r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0432FF"/>
                </a:solidFill>
              </a:rPr>
              <a:t>1.04/0.03 = 32.3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32 times more variation among groups than within </a:t>
            </a:r>
          </a:p>
          <a:p>
            <a:r>
              <a:rPr lang="en-US" dirty="0"/>
              <a:t>As the former is large relative to the latter, this produces a large </a:t>
            </a:r>
            <a:r>
              <a:rPr lang="en-US" b="1" dirty="0"/>
              <a:t>F</a:t>
            </a:r>
            <a:r>
              <a:rPr lang="en-US" dirty="0"/>
              <a:t>-value, and thus a small </a:t>
            </a:r>
            <a:r>
              <a:rPr lang="en-US" b="1" dirty="0"/>
              <a:t>p</a:t>
            </a:r>
            <a:r>
              <a:rPr lang="en-US" dirty="0"/>
              <a:t>-value that allows us to reject the null hypothesis that there are no </a:t>
            </a:r>
            <a:r>
              <a:rPr lang="en-US" dirty="0">
                <a:solidFill>
                  <a:srgbClr val="0432FF"/>
                </a:solidFill>
              </a:rPr>
              <a:t>overall differences </a:t>
            </a:r>
            <a:r>
              <a:rPr lang="en-US" dirty="0"/>
              <a:t>among treatments.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2B76B-E8F4-6749-A39B-E6910A3EBCBF}"/>
              </a:ext>
            </a:extLst>
          </p:cNvPr>
          <p:cNvSpPr txBox="1"/>
          <p:nvPr/>
        </p:nvSpPr>
        <p:spPr>
          <a:xfrm>
            <a:off x="1524000" y="228600"/>
            <a:ext cx="64008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growth.rate</a:t>
            </a:r>
            <a:endParaRPr lang="en-US" dirty="0"/>
          </a:p>
          <a:p>
            <a:r>
              <a:rPr lang="en-US" dirty="0"/>
              <a:t>          	</a:t>
            </a:r>
            <a:r>
              <a:rPr lang="en-US" dirty="0" err="1"/>
              <a:t>Df</a:t>
            </a:r>
            <a:r>
              <a:rPr lang="en-US" dirty="0"/>
              <a:t>     Sum </a:t>
            </a:r>
            <a:r>
              <a:rPr lang="en-US" dirty="0" err="1"/>
              <a:t>Sq</a:t>
            </a:r>
            <a:r>
              <a:rPr lang="en-US" dirty="0"/>
              <a:t>    Mean </a:t>
            </a:r>
            <a:r>
              <a:rPr lang="en-US" dirty="0" err="1"/>
              <a:t>Sq</a:t>
            </a:r>
            <a:r>
              <a:rPr lang="en-US" dirty="0"/>
              <a:t>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parasite   3       3.1379     1.04597     32.325    2.571e-10 ***</a:t>
            </a:r>
          </a:p>
          <a:p>
            <a:r>
              <a:rPr lang="en-US" dirty="0"/>
              <a:t>Residuals 36     1.1649    0.03236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427296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100-244A-F940-ACDC-B93378B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Treatment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D516-9DD4-F94A-9B46-B5FA22B6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1" y="762000"/>
            <a:ext cx="8229600" cy="56086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After considering overall differences </a:t>
            </a:r>
            <a:r>
              <a:rPr lang="en-US" u="sng" dirty="0"/>
              <a:t>among</a:t>
            </a:r>
            <a:r>
              <a:rPr lang="en-US" dirty="0"/>
              <a:t> groups, are there then </a:t>
            </a:r>
            <a:r>
              <a:rPr lang="en-US" dirty="0">
                <a:solidFill>
                  <a:srgbClr val="0432FF"/>
                </a:solidFill>
              </a:rPr>
              <a:t>pairwise differences </a:t>
            </a:r>
            <a:r>
              <a:rPr lang="en-US" u="sng" dirty="0">
                <a:solidFill>
                  <a:srgbClr val="0432FF"/>
                </a:solidFill>
              </a:rPr>
              <a:t>between</a:t>
            </a:r>
            <a:r>
              <a:rPr lang="en-US" dirty="0">
                <a:solidFill>
                  <a:srgbClr val="0432FF"/>
                </a:solidFill>
              </a:rPr>
              <a:t> groups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summary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283C-1FEE-4F4B-9C0B-2479E1528D29}"/>
              </a:ext>
            </a:extLst>
          </p:cNvPr>
          <p:cNvSpPr txBox="1"/>
          <p:nvPr/>
        </p:nvSpPr>
        <p:spPr>
          <a:xfrm>
            <a:off x="1066800" y="2115880"/>
            <a:ext cx="7848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Call:</a:t>
            </a:r>
          </a:p>
          <a:p>
            <a:r>
              <a:rPr lang="en-US" sz="1600" dirty="0" err="1"/>
              <a:t>lm</a:t>
            </a:r>
            <a:r>
              <a:rPr lang="en-US" sz="1600" dirty="0"/>
              <a:t>(formula = </a:t>
            </a:r>
            <a:r>
              <a:rPr lang="en-US" sz="1600" dirty="0" err="1"/>
              <a:t>growth.rate</a:t>
            </a:r>
            <a:r>
              <a:rPr lang="en-US" sz="1600" dirty="0"/>
              <a:t> ~ parasite, data = daphnia)</a:t>
            </a:r>
          </a:p>
          <a:p>
            <a:endParaRPr lang="en-US" sz="1600" dirty="0"/>
          </a:p>
          <a:p>
            <a:r>
              <a:rPr lang="en-US" sz="1600" dirty="0"/>
              <a:t>Residuals:</a:t>
            </a:r>
          </a:p>
          <a:p>
            <a:r>
              <a:rPr lang="en-US" sz="1600" dirty="0"/>
              <a:t>     Min       1Q   	Median       3Q      Max </a:t>
            </a:r>
          </a:p>
          <a:p>
            <a:r>
              <a:rPr lang="en-US" sz="1600" dirty="0"/>
              <a:t>-0.41930 -0.09696  0.01408  0.12267  0.31790 </a:t>
            </a:r>
          </a:p>
          <a:p>
            <a:endParaRPr lang="en-US" sz="1600" dirty="0"/>
          </a:p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                      		    Estimate Std. Error   t value      </a:t>
            </a:r>
            <a:r>
              <a:rPr lang="en-US" sz="1600" dirty="0" err="1"/>
              <a:t>Pr</a:t>
            </a:r>
            <a:r>
              <a:rPr lang="en-US" sz="1600" dirty="0"/>
              <a:t>(&gt;|t|)    </a:t>
            </a:r>
          </a:p>
          <a:p>
            <a:r>
              <a:rPr lang="en-US" sz="1600" dirty="0"/>
              <a:t>(Intercept)                        	     1.21391    0.05688    21.340    &lt; 2e-16 ***</a:t>
            </a:r>
          </a:p>
          <a:p>
            <a:r>
              <a:rPr lang="en-US" sz="1600" dirty="0" err="1"/>
              <a:t>parasiteMetschnikowia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-0.41275    0.08045    -5.131    1.01e-05 ***</a:t>
            </a:r>
          </a:p>
          <a:p>
            <a:r>
              <a:rPr lang="en-US" sz="1600" dirty="0" err="1"/>
              <a:t>parasitePansporella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	    -0.13755    0.08045    -1.710    0.0959 .  </a:t>
            </a:r>
          </a:p>
          <a:p>
            <a:r>
              <a:rPr lang="en-US" sz="1600" dirty="0" err="1"/>
              <a:t>parasitePasteuria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	    -0.73171    0.08045    -9.096    7.34e-11 ***</a:t>
            </a:r>
          </a:p>
          <a:p>
            <a:r>
              <a:rPr lang="en-US" sz="1600" dirty="0"/>
              <a:t>---</a:t>
            </a:r>
          </a:p>
          <a:p>
            <a:r>
              <a:rPr lang="en-US" sz="1600" dirty="0" err="1"/>
              <a:t>Signif</a:t>
            </a:r>
            <a:r>
              <a:rPr lang="en-US" sz="1600" dirty="0"/>
              <a:t>. codes:  0 ‘***’ 0.001 ‘**’ 0.01 ‘*’ 0.05 ‘.’ 0.1 ‘ ’ 1</a:t>
            </a:r>
          </a:p>
          <a:p>
            <a:endParaRPr lang="en-US" sz="1600" dirty="0"/>
          </a:p>
          <a:p>
            <a:r>
              <a:rPr lang="en-US" sz="1600" dirty="0"/>
              <a:t>Residual standard error: 0.1799 on 36 degrees of freedom</a:t>
            </a:r>
          </a:p>
          <a:p>
            <a:r>
              <a:rPr lang="en-US" sz="1600" dirty="0"/>
              <a:t>Multiple R-squared:  0.7293,	Adjusted R-squared:  0.7067 </a:t>
            </a:r>
          </a:p>
          <a:p>
            <a:r>
              <a:rPr lang="en-US" sz="1600" dirty="0"/>
              <a:t>F-statistic: 32.33 on 3 and 36 DF,  p-value: 2.571e-10</a:t>
            </a:r>
          </a:p>
          <a:p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D9D76-3537-8347-92EF-D80900A6C191}"/>
              </a:ext>
            </a:extLst>
          </p:cNvPr>
          <p:cNvSpPr/>
          <p:nvPr/>
        </p:nvSpPr>
        <p:spPr>
          <a:xfrm>
            <a:off x="4038600" y="4343400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21AD03-B810-724D-B6D4-67EB48312D94}"/>
              </a:ext>
            </a:extLst>
          </p:cNvPr>
          <p:cNvCxnSpPr>
            <a:cxnSpLocks/>
          </p:cNvCxnSpPr>
          <p:nvPr/>
        </p:nvCxnSpPr>
        <p:spPr>
          <a:xfrm flipV="1">
            <a:off x="4876800" y="2686109"/>
            <a:ext cx="1676400" cy="1657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6264CD-6231-1349-948C-46DD3A753B46}"/>
              </a:ext>
            </a:extLst>
          </p:cNvPr>
          <p:cNvSpPr txBox="1"/>
          <p:nvPr/>
        </p:nvSpPr>
        <p:spPr>
          <a:xfrm>
            <a:off x="5562600" y="1824335"/>
            <a:ext cx="3505200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Mean of the control group.</a:t>
            </a:r>
          </a:p>
          <a:p>
            <a:r>
              <a:rPr lang="en-US" dirty="0">
                <a:solidFill>
                  <a:srgbClr val="FF0000"/>
                </a:solidFill>
              </a:rPr>
              <a:t>‘control’ is first alphabetically</a:t>
            </a:r>
          </a:p>
          <a:p>
            <a:r>
              <a:rPr lang="en-US" sz="1400" dirty="0"/>
              <a:t>control</a:t>
            </a:r>
            <a:r>
              <a:rPr lang="en-US" sz="1400" b="1" dirty="0"/>
              <a:t>&lt;</a:t>
            </a:r>
            <a:r>
              <a:rPr lang="en-US" sz="1400" dirty="0"/>
              <a:t>M. </a:t>
            </a:r>
            <a:r>
              <a:rPr lang="en-US" sz="1400" dirty="0" err="1"/>
              <a:t>bicuspidata</a:t>
            </a:r>
            <a:r>
              <a:rPr lang="en-US" sz="1400" b="1" dirty="0"/>
              <a:t>&lt;</a:t>
            </a:r>
            <a:r>
              <a:rPr lang="en-US" sz="1400" dirty="0"/>
              <a:t>P. </a:t>
            </a:r>
            <a:r>
              <a:rPr lang="en-US" sz="1400" dirty="0" err="1"/>
              <a:t>perplexa</a:t>
            </a:r>
            <a:r>
              <a:rPr lang="en-US" sz="1400" b="1" dirty="0"/>
              <a:t>&lt;</a:t>
            </a:r>
            <a:r>
              <a:rPr lang="en-US" sz="1400" dirty="0"/>
              <a:t>P. </a:t>
            </a:r>
            <a:r>
              <a:rPr lang="en-US" sz="1400" dirty="0" err="1"/>
              <a:t>ramosa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986A48-8C46-E647-AEA4-25B797356D60}"/>
              </a:ext>
            </a:extLst>
          </p:cNvPr>
          <p:cNvSpPr txBox="1"/>
          <p:nvPr/>
        </p:nvSpPr>
        <p:spPr>
          <a:xfrm>
            <a:off x="7714716" y="4191000"/>
            <a:ext cx="1381027" cy="1200329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How group means</a:t>
            </a:r>
          </a:p>
          <a:p>
            <a:r>
              <a:rPr lang="en-US" dirty="0">
                <a:solidFill>
                  <a:srgbClr val="0432FF"/>
                </a:solidFill>
              </a:rPr>
              <a:t>differ from the ‘control’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8619F7-E796-114B-866B-BFAB755440B9}"/>
              </a:ext>
            </a:extLst>
          </p:cNvPr>
          <p:cNvSpPr txBox="1"/>
          <p:nvPr/>
        </p:nvSpPr>
        <p:spPr>
          <a:xfrm>
            <a:off x="6396815" y="5829214"/>
            <a:ext cx="2518586" cy="923330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How this model</a:t>
            </a:r>
          </a:p>
          <a:p>
            <a:r>
              <a:rPr lang="en-US" dirty="0">
                <a:solidFill>
                  <a:srgbClr val="0432FF"/>
                </a:solidFill>
              </a:rPr>
              <a:t>differs from the null model (overall).</a:t>
            </a:r>
          </a:p>
        </p:txBody>
      </p:sp>
    </p:spTree>
    <p:extLst>
      <p:ext uri="{BB962C8B-B14F-4D97-AF65-F5344CB8AC3E}">
        <p14:creationId xmlns:p14="http://schemas.microsoft.com/office/powerpoint/2010/main" val="27143412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100-244A-F940-ACDC-B93378B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Treatment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D516-9DD4-F94A-9B46-B5FA22B6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571" y="3886200"/>
            <a:ext cx="8229600" cy="2819400"/>
          </a:xfrm>
        </p:spPr>
        <p:txBody>
          <a:bodyPr>
            <a:noAutofit/>
          </a:bodyPr>
          <a:lstStyle/>
          <a:p>
            <a:r>
              <a:rPr lang="en-US" sz="2200" dirty="0"/>
              <a:t>In an ANOVA, we can assume that the word ‘(Intercept)’ represents the first level of the </a:t>
            </a:r>
            <a:r>
              <a:rPr lang="en-US" sz="2200" dirty="0">
                <a:solidFill>
                  <a:srgbClr val="FF0000"/>
                </a:solidFill>
              </a:rPr>
              <a:t>alphabetically ordered treatment levels</a:t>
            </a:r>
            <a:r>
              <a:rPr lang="en-US" sz="2200" dirty="0"/>
              <a:t>.</a:t>
            </a:r>
          </a:p>
          <a:p>
            <a:r>
              <a:rPr lang="en-US" sz="2200" dirty="0"/>
              <a:t>Treatment contrasts report </a:t>
            </a:r>
            <a:r>
              <a:rPr lang="en-US" sz="2200" b="1" dirty="0">
                <a:solidFill>
                  <a:srgbClr val="0432FF"/>
                </a:solidFill>
              </a:rPr>
              <a:t>differences</a:t>
            </a:r>
            <a:r>
              <a:rPr lang="en-US" sz="2200" dirty="0">
                <a:solidFill>
                  <a:srgbClr val="0432FF"/>
                </a:solidFill>
              </a:rPr>
              <a:t> between the reference level </a:t>
            </a:r>
            <a:r>
              <a:rPr lang="en-US" sz="2200" dirty="0"/>
              <a:t>(in this case, the control) </a:t>
            </a:r>
            <a:r>
              <a:rPr lang="en-US" sz="2200" dirty="0">
                <a:solidFill>
                  <a:srgbClr val="0432FF"/>
                </a:solidFill>
              </a:rPr>
              <a:t>and the other levels </a:t>
            </a:r>
            <a:r>
              <a:rPr lang="en-US" sz="2200" dirty="0"/>
              <a:t>(not the means)</a:t>
            </a:r>
          </a:p>
          <a:p>
            <a:r>
              <a:rPr lang="en-US" sz="2200" dirty="0"/>
              <a:t>So, in the summary table, the numbers associated with each parasite are differences between growth rates associated with that parasite and the control. This is why they are all negative.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283C-1FEE-4F4B-9C0B-2479E1528D29}"/>
              </a:ext>
            </a:extLst>
          </p:cNvPr>
          <p:cNvSpPr txBox="1"/>
          <p:nvPr/>
        </p:nvSpPr>
        <p:spPr>
          <a:xfrm>
            <a:off x="1121228" y="763012"/>
            <a:ext cx="6803572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                      		    Estimate Std. Error   t value      </a:t>
            </a:r>
            <a:r>
              <a:rPr lang="en-US" sz="1600" dirty="0" err="1"/>
              <a:t>Pr</a:t>
            </a:r>
            <a:r>
              <a:rPr lang="en-US" sz="1600" dirty="0"/>
              <a:t>(&gt;|t|)    </a:t>
            </a:r>
          </a:p>
          <a:p>
            <a:r>
              <a:rPr lang="en-US" sz="1600" dirty="0"/>
              <a:t>(Intercept)                        	     1.21391    0.05688    21.340    &lt; 2e-16 ***</a:t>
            </a:r>
          </a:p>
          <a:p>
            <a:r>
              <a:rPr lang="en-US" sz="1600" dirty="0" err="1"/>
              <a:t>parasiteMetschnikowia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-0.41275    0.08045    -5.131    1.01e-05 ***</a:t>
            </a:r>
          </a:p>
          <a:p>
            <a:r>
              <a:rPr lang="en-US" sz="1600" dirty="0" err="1"/>
              <a:t>parasitePansporella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	    -0.13755    0.08045    -1.710    0.0959 .  </a:t>
            </a:r>
          </a:p>
          <a:p>
            <a:r>
              <a:rPr lang="en-US" sz="1600" dirty="0" err="1"/>
              <a:t>parasitePasteuria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	    -0.73171    0.08045    -9.096    7.34e-11 ***</a:t>
            </a:r>
          </a:p>
          <a:p>
            <a:r>
              <a:rPr lang="en-US" sz="1600" dirty="0"/>
              <a:t>---</a:t>
            </a:r>
          </a:p>
          <a:p>
            <a:r>
              <a:rPr lang="en-US" sz="1600" dirty="0" err="1"/>
              <a:t>Signif</a:t>
            </a:r>
            <a:r>
              <a:rPr lang="en-US" sz="1600" dirty="0"/>
              <a:t>. codes:  0 ‘***’ 0.001 ‘**’ 0.01 ‘*’ 0.05 ‘.’ 0.1 ‘ ’ 1</a:t>
            </a:r>
          </a:p>
          <a:p>
            <a:endParaRPr lang="en-US" sz="1600" dirty="0"/>
          </a:p>
          <a:p>
            <a:r>
              <a:rPr lang="en-US" sz="1600" dirty="0"/>
              <a:t>Residual standard error: 0.1799 on 36 degrees of freedom</a:t>
            </a:r>
          </a:p>
          <a:p>
            <a:r>
              <a:rPr lang="en-US" sz="1600" dirty="0"/>
              <a:t>Multiple R-squared:  0.7293,	Adjusted R-squared:  0.7067 </a:t>
            </a:r>
          </a:p>
          <a:p>
            <a:r>
              <a:rPr lang="en-US" sz="1600" dirty="0"/>
              <a:t>F-statistic: 32.33 on 3 and 36 DF,  p-value: 2.571e-10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D9D76-3537-8347-92EF-D80900A6C191}"/>
              </a:ext>
            </a:extLst>
          </p:cNvPr>
          <p:cNvSpPr/>
          <p:nvPr/>
        </p:nvSpPr>
        <p:spPr>
          <a:xfrm>
            <a:off x="4114800" y="1323708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0734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E044D-1BDF-F748-98A5-3FAB0104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Recall calculating means with </a:t>
            </a:r>
            <a:r>
              <a:rPr lang="en-US" i="1" dirty="0" err="1"/>
              <a:t>dplyr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2A8F-8F77-414D-9381-34510DBA4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# get the mean growth rates</a:t>
            </a:r>
          </a:p>
          <a:p>
            <a:pPr marL="0" indent="0">
              <a:buNone/>
            </a:pPr>
            <a:r>
              <a:rPr lang="en-US" dirty="0" err="1"/>
              <a:t>sumDat</a:t>
            </a:r>
            <a:r>
              <a:rPr lang="en-US" dirty="0"/>
              <a:t> &lt;- daphnia %&gt;%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(parasite) %&gt;%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meanGR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))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D53C7-A123-F74E-8F70-6DD5443FDBDC}"/>
              </a:ext>
            </a:extLst>
          </p:cNvPr>
          <p:cNvSpPr txBox="1"/>
          <p:nvPr/>
        </p:nvSpPr>
        <p:spPr>
          <a:xfrm>
            <a:off x="428171" y="3628073"/>
            <a:ext cx="375776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4 x 2</a:t>
            </a:r>
          </a:p>
          <a:p>
            <a:r>
              <a:rPr lang="en-US" dirty="0"/>
              <a:t>  parasite                  		</a:t>
            </a:r>
            <a:r>
              <a:rPr lang="en-US" dirty="0" err="1"/>
              <a:t>meanGR</a:t>
            </a:r>
            <a:endParaRPr lang="en-US" dirty="0"/>
          </a:p>
          <a:p>
            <a:r>
              <a:rPr lang="en-US" dirty="0"/>
              <a:t>  &lt;</a:t>
            </a:r>
            <a:r>
              <a:rPr lang="en-US" dirty="0" err="1"/>
              <a:t>fct</a:t>
            </a:r>
            <a:r>
              <a:rPr lang="en-US" dirty="0"/>
              <a:t>&gt;                      		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r>
              <a:rPr lang="en-US" dirty="0"/>
              <a:t>1 control                    	1.21 </a:t>
            </a:r>
          </a:p>
          <a:p>
            <a:r>
              <a:rPr lang="en-US" dirty="0"/>
              <a:t>2 </a:t>
            </a:r>
            <a:r>
              <a:rPr lang="en-US" dirty="0" err="1"/>
              <a:t>Metschnikowia</a:t>
            </a:r>
            <a:r>
              <a:rPr lang="en-US" dirty="0"/>
              <a:t> </a:t>
            </a:r>
            <a:r>
              <a:rPr lang="en-US" dirty="0" err="1"/>
              <a:t>bicuspidata</a:t>
            </a:r>
            <a:r>
              <a:rPr lang="en-US" dirty="0"/>
              <a:t>	0.801</a:t>
            </a:r>
          </a:p>
          <a:p>
            <a:r>
              <a:rPr lang="en-US" dirty="0"/>
              <a:t>3 </a:t>
            </a:r>
            <a:r>
              <a:rPr lang="en-US" dirty="0" err="1"/>
              <a:t>Pansporella</a:t>
            </a:r>
            <a:r>
              <a:rPr lang="en-US" dirty="0"/>
              <a:t> </a:t>
            </a:r>
            <a:r>
              <a:rPr lang="en-US" dirty="0" err="1"/>
              <a:t>perplexa</a:t>
            </a:r>
            <a:r>
              <a:rPr lang="en-US" dirty="0"/>
              <a:t>       	1.08 </a:t>
            </a:r>
          </a:p>
          <a:p>
            <a:r>
              <a:rPr lang="en-US" dirty="0"/>
              <a:t>4 </a:t>
            </a:r>
            <a:r>
              <a:rPr lang="en-US" dirty="0" err="1"/>
              <a:t>Pasteuria</a:t>
            </a:r>
            <a:r>
              <a:rPr lang="en-US" dirty="0"/>
              <a:t> </a:t>
            </a:r>
            <a:r>
              <a:rPr lang="en-US" dirty="0" err="1"/>
              <a:t>ramosa</a:t>
            </a:r>
            <a:r>
              <a:rPr lang="en-US" dirty="0"/>
              <a:t>           	0.482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85A82-F669-344B-AB2E-4E8DBA83D1A9}"/>
              </a:ext>
            </a:extLst>
          </p:cNvPr>
          <p:cNvSpPr txBox="1"/>
          <p:nvPr/>
        </p:nvSpPr>
        <p:spPr>
          <a:xfrm>
            <a:off x="4307114" y="3352800"/>
            <a:ext cx="46082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Now you can calculate by hand how 1.21 (the control growth rate) minus the treatment contrast for a given parasite in the </a:t>
            </a:r>
            <a:r>
              <a:rPr lang="en-US" sz="2000" dirty="0">
                <a:solidFill>
                  <a:srgbClr val="C00000"/>
                </a:solidFill>
              </a:rPr>
              <a:t>summary</a:t>
            </a:r>
            <a:r>
              <a:rPr lang="en-US" sz="2000" dirty="0"/>
              <a:t>() gives you the mean growth rate for that parasite. </a:t>
            </a:r>
          </a:p>
          <a:p>
            <a:endParaRPr lang="en-US" sz="2000" dirty="0"/>
          </a:p>
          <a:p>
            <a:r>
              <a:rPr lang="en-US" sz="2000" dirty="0"/>
              <a:t>For example, using the </a:t>
            </a:r>
            <a:r>
              <a:rPr lang="en-US" sz="2000" i="1" dirty="0"/>
              <a:t>P. </a:t>
            </a:r>
            <a:r>
              <a:rPr lang="en-US" sz="2000" i="1" dirty="0" err="1"/>
              <a:t>ramosa</a:t>
            </a:r>
            <a:r>
              <a:rPr lang="en-US" sz="2000" i="1" dirty="0"/>
              <a:t> </a:t>
            </a:r>
            <a:r>
              <a:rPr lang="en-US" sz="2000" dirty="0"/>
              <a:t>coefficient (see the summary table), we take 1.21 –0.73 = 0.48, which is the mean growth rate for </a:t>
            </a:r>
            <a:r>
              <a:rPr lang="en-US" sz="2000" i="1" dirty="0"/>
              <a:t>P. </a:t>
            </a:r>
            <a:r>
              <a:rPr lang="en-US" sz="2000" i="1" dirty="0" err="1"/>
              <a:t>ramosa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89005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D0722-4F9A-2A47-AA03-96ABC678C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-182562"/>
            <a:ext cx="8229600" cy="944562"/>
          </a:xfrm>
        </p:spPr>
        <p:txBody>
          <a:bodyPr/>
          <a:lstStyle/>
          <a:p>
            <a:r>
              <a:rPr lang="en-US" dirty="0"/>
              <a:t>Multiple Contrasts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D3F27A-028D-C14A-BA52-54093FCD94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971" y="609600"/>
                <a:ext cx="8229600" cy="46482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2600" dirty="0"/>
                  <a:t>Treatment contrasts only tell you pairwise differences </a:t>
                </a:r>
                <a:r>
                  <a:rPr lang="en-US" sz="2600" dirty="0">
                    <a:solidFill>
                      <a:srgbClr val="0432FF"/>
                    </a:solidFill>
                  </a:rPr>
                  <a:t>relative to the control</a:t>
                </a:r>
                <a:r>
                  <a:rPr lang="en-US" sz="2600" dirty="0"/>
                  <a:t>, not pairwise </a:t>
                </a:r>
                <a:r>
                  <a:rPr lang="en-US" sz="2600" dirty="0">
                    <a:solidFill>
                      <a:srgbClr val="0432FF"/>
                    </a:solidFill>
                  </a:rPr>
                  <a:t>comparisons among all groups</a:t>
                </a:r>
                <a:r>
                  <a:rPr lang="en-US" sz="2600" dirty="0"/>
                  <a:t>. 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However, we might want to distinguish among all groups (other than relative to control) 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But doing a bunch of t-tests of pairwise comparisons increases our </a:t>
                </a:r>
                <a:r>
                  <a:rPr lang="en-US" sz="2600" dirty="0">
                    <a:solidFill>
                      <a:srgbClr val="0432FF"/>
                    </a:solidFill>
                  </a:rPr>
                  <a:t>family-wise error rate</a:t>
                </a:r>
                <a:r>
                  <a:rPr lang="en-US" sz="2600" dirty="0"/>
                  <a:t>, and alpha=0.05 is then no longer the correct threshold for comparison. (alpha=0.05 is the Type 1 Error Rate where 1 of 20 comparisons erroneously reject null hypothesis)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Probability that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1</a:t>
                </a:r>
                <a:r>
                  <a:rPr lang="en-US" sz="2600" dirty="0"/>
                  <a:t>=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2 </a:t>
                </a:r>
                <a:r>
                  <a:rPr lang="en-US" sz="2600" dirty="0"/>
                  <a:t>=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3 </a:t>
                </a:r>
                <a:r>
                  <a:rPr lang="en-US" sz="2600" dirty="0"/>
                  <a:t>=</a:t>
                </a:r>
                <a:r>
                  <a:rPr lang="en-US" sz="2600" baseline="-25000" dirty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600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bar>
                  </m:oMath>
                </a14:m>
                <a:r>
                  <a:rPr lang="en-US" sz="2600" baseline="-25000" dirty="0"/>
                  <a:t> </a:t>
                </a:r>
                <a:r>
                  <a:rPr lang="en-US" sz="2600" dirty="0"/>
                  <a:t>is 0.95</a:t>
                </a:r>
                <a:r>
                  <a:rPr lang="en-US" sz="2600" baseline="30000" dirty="0"/>
                  <a:t>6</a:t>
                </a:r>
                <a:r>
                  <a:rPr lang="en-US" sz="2600" dirty="0"/>
                  <a:t> = 0.74; requires six t-tests to compare all combinations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Therefore, the probability of incorrectly rejecting at least 1 of these (Type I Error) is 0.26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D3F27A-028D-C14A-BA52-54093FCD94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971" y="609600"/>
                <a:ext cx="8229600" cy="4648200"/>
              </a:xfrm>
              <a:blipFill>
                <a:blip r:embed="rId3"/>
                <a:stretch>
                  <a:fillRect l="-616" t="-2186" r="-1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8EDC763-9DD2-5249-BF55-95A2EDA66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470" y="4953001"/>
            <a:ext cx="5813868" cy="18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810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86C0B-276A-7A43-B3D6-C1618754E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9581"/>
            <a:ext cx="8229600" cy="944562"/>
          </a:xfrm>
        </p:spPr>
        <p:txBody>
          <a:bodyPr/>
          <a:lstStyle/>
          <a:p>
            <a:r>
              <a:rPr lang="en-US" dirty="0"/>
              <a:t>Multiple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58431-666A-5846-AA22-7096229FE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rmAutofit/>
          </a:bodyPr>
          <a:lstStyle/>
          <a:p>
            <a:r>
              <a:rPr lang="en-US" dirty="0"/>
              <a:t>Traditional “Bonferroni Correction” would adjust by taking the number of comparisons/alpha value to get new threshold alpha value. Way too conservative.</a:t>
            </a:r>
          </a:p>
          <a:p>
            <a:pPr lvl="1"/>
            <a:r>
              <a:rPr lang="en-US" dirty="0"/>
              <a:t>For 4 groups being compared = 6 possible comparisons; </a:t>
            </a:r>
            <a:r>
              <a:rPr lang="en-US" i="1" dirty="0"/>
              <a:t>k</a:t>
            </a:r>
            <a:r>
              <a:rPr lang="en-US" dirty="0"/>
              <a:t>(</a:t>
            </a:r>
            <a:r>
              <a:rPr lang="en-US" i="1" dirty="0"/>
              <a:t>k</a:t>
            </a:r>
            <a:r>
              <a:rPr lang="en-US" dirty="0"/>
              <a:t>-1)/2, where </a:t>
            </a:r>
            <a:r>
              <a:rPr lang="en-US" i="1" dirty="0"/>
              <a:t>k</a:t>
            </a:r>
            <a:r>
              <a:rPr lang="en-US" dirty="0"/>
              <a:t> is the number of groups</a:t>
            </a:r>
          </a:p>
          <a:p>
            <a:pPr lvl="1"/>
            <a:r>
              <a:rPr lang="en-US" dirty="0"/>
              <a:t>0.05/6 = </a:t>
            </a:r>
            <a:r>
              <a:rPr lang="en-US" dirty="0">
                <a:solidFill>
                  <a:srgbClr val="0432FF"/>
                </a:solidFill>
              </a:rPr>
              <a:t>0.0083 as new Bonferroni decision threshold</a:t>
            </a:r>
          </a:p>
          <a:p>
            <a:pPr lvl="1"/>
            <a:r>
              <a:rPr lang="en-US" dirty="0"/>
              <a:t>Only pairwise comparisons &lt;0.0083 would be considered significant.</a:t>
            </a:r>
          </a:p>
          <a:p>
            <a:r>
              <a:rPr lang="en-US" dirty="0"/>
              <a:t>There is an alternative method that is less rigid; </a:t>
            </a:r>
            <a:r>
              <a:rPr lang="en-US" dirty="0">
                <a:solidFill>
                  <a:srgbClr val="0432FF"/>
                </a:solidFill>
              </a:rPr>
              <a:t>Tukey HSD</a:t>
            </a:r>
          </a:p>
          <a:p>
            <a:pPr lvl="1"/>
            <a:r>
              <a:rPr lang="en-US" dirty="0"/>
              <a:t>We will implement this via the </a:t>
            </a:r>
            <a:r>
              <a:rPr lang="en-US" dirty="0">
                <a:solidFill>
                  <a:srgbClr val="7030A0"/>
                </a:solidFill>
              </a:rPr>
              <a:t>emmeans package </a:t>
            </a:r>
            <a:r>
              <a:rPr lang="en-US" dirty="0"/>
              <a:t>(added advantage that this will be same commonly used comparison method for other more complicated GLMs)</a:t>
            </a:r>
          </a:p>
        </p:txBody>
      </p:sp>
    </p:spTree>
    <p:extLst>
      <p:ext uri="{BB962C8B-B14F-4D97-AF65-F5344CB8AC3E}">
        <p14:creationId xmlns:p14="http://schemas.microsoft.com/office/powerpoint/2010/main" val="29342221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>
                <a:solidFill>
                  <a:srgbClr val="7030A0"/>
                </a:solidFill>
              </a:rPr>
              <a:t>emmeans</a:t>
            </a:r>
            <a:r>
              <a:rPr lang="en-US" u="sng" dirty="0"/>
              <a:t> package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emm_model_grow</a:t>
            </a:r>
            <a:r>
              <a:rPr lang="en-US" sz="2400" dirty="0"/>
              <a:t>&lt;- </a:t>
            </a:r>
            <a:r>
              <a:rPr lang="en-US" sz="2400" dirty="0">
                <a:solidFill>
                  <a:srgbClr val="C00000"/>
                </a:solidFill>
              </a:rPr>
              <a:t>emmeans</a:t>
            </a:r>
            <a:r>
              <a:rPr lang="en-US" sz="2400" dirty="0"/>
              <a:t>(</a:t>
            </a:r>
            <a:r>
              <a:rPr lang="en-US" sz="2400" dirty="0" err="1"/>
              <a:t>model_grow</a:t>
            </a:r>
            <a:r>
              <a:rPr lang="en-US" sz="2400" dirty="0"/>
              <a:t>, "parasite")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pairs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)  </a:t>
            </a:r>
            <a:r>
              <a:rPr lang="en-US" sz="2400" dirty="0">
                <a:solidFill>
                  <a:srgbClr val="0432FF"/>
                </a:solidFill>
              </a:rPr>
              <a:t>#show me pairwise differences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65F34-B87E-AB4D-B6AB-A313004215F2}"/>
              </a:ext>
            </a:extLst>
          </p:cNvPr>
          <p:cNvSpPr txBox="1"/>
          <p:nvPr/>
        </p:nvSpPr>
        <p:spPr>
          <a:xfrm>
            <a:off x="107444" y="3048000"/>
            <a:ext cx="888415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 contrast                                           			estimate         SE 	        </a:t>
            </a:r>
            <a:r>
              <a:rPr lang="en-US" sz="1600" dirty="0" err="1"/>
              <a:t>df</a:t>
            </a:r>
            <a:r>
              <a:rPr lang="en-US" sz="1600" dirty="0"/>
              <a:t>      </a:t>
            </a:r>
            <a:r>
              <a:rPr lang="en-US" sz="1600" dirty="0" err="1"/>
              <a:t>t.ratio</a:t>
            </a:r>
            <a:r>
              <a:rPr lang="en-US" sz="1600" dirty="0"/>
              <a:t>   </a:t>
            </a:r>
            <a:r>
              <a:rPr lang="en-US" sz="1600" dirty="0" err="1"/>
              <a:t>p.value</a:t>
            </a:r>
            <a:endParaRPr lang="en-US" sz="1600" dirty="0"/>
          </a:p>
          <a:p>
            <a:r>
              <a:rPr lang="en-US" sz="1600" dirty="0"/>
              <a:t> control -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              	0.4127547    0.08044585   36      5.131    0.0001</a:t>
            </a:r>
          </a:p>
          <a:p>
            <a:r>
              <a:rPr lang="en-US" sz="1600" dirty="0"/>
              <a:t> control -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            		0.1375537    0.08044585   36      1.710    0.3335</a:t>
            </a:r>
          </a:p>
          <a:p>
            <a:r>
              <a:rPr lang="en-US" sz="1600" dirty="0"/>
              <a:t> control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             		0.7317058    0.08044585   36      9.096    &lt;.0001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-0.2752010    0.08044585   36     -3.421    0.0082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	0.3189511    0.08044585   36      3.965    0.0018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	0.5941521    0.08044585   36      7.386    &lt;.0001</a:t>
            </a:r>
          </a:p>
          <a:p>
            <a:endParaRPr lang="en-US" sz="1600" dirty="0"/>
          </a:p>
          <a:p>
            <a:r>
              <a:rPr lang="en-US" sz="1600" dirty="0"/>
              <a:t>P value adjustment: </a:t>
            </a:r>
            <a:r>
              <a:rPr lang="en-US" sz="1600" dirty="0" err="1"/>
              <a:t>tukey</a:t>
            </a:r>
            <a:r>
              <a:rPr lang="en-US" sz="1600" dirty="0"/>
              <a:t> method for comparing a family of 4 estimates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0249B0-B56C-7F43-AE32-4B669C41766A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813044" y="720299"/>
            <a:ext cx="578356" cy="803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790B9C-CCAC-A34F-8431-6186EF389B6C}"/>
              </a:ext>
            </a:extLst>
          </p:cNvPr>
          <p:cNvSpPr txBox="1"/>
          <p:nvPr/>
        </p:nvSpPr>
        <p:spPr>
          <a:xfrm>
            <a:off x="7391400" y="304800"/>
            <a:ext cx="164515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Compare all possible levels of this variable</a:t>
            </a:r>
          </a:p>
        </p:txBody>
      </p:sp>
    </p:spTree>
    <p:extLst>
      <p:ext uri="{BB962C8B-B14F-4D97-AF65-F5344CB8AC3E}">
        <p14:creationId xmlns:p14="http://schemas.microsoft.com/office/powerpoint/2010/main" val="1683897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05A7D-2A9A-AC4E-C7B9-5E6313485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Simulate OLS Estimation: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02600-9E82-E5CC-51D1-DC3DFEA5B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setosa.io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ev</a:t>
            </a:r>
            <a:r>
              <a:rPr lang="en-US" dirty="0">
                <a:hlinkClick r:id="rId2"/>
              </a:rPr>
              <a:t>/ordinary-least-squares-regression/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65881D-2931-610A-890A-E98EEE5DD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2057400"/>
            <a:ext cx="8443333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835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"/>
            <a:ext cx="85344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>
                <a:solidFill>
                  <a:srgbClr val="7030A0"/>
                </a:solidFill>
              </a:rPr>
              <a:t>emmeans</a:t>
            </a:r>
            <a:r>
              <a:rPr lang="en-US" u="sng" dirty="0"/>
              <a:t> package</a:t>
            </a:r>
            <a:endParaRPr lang="en-US" sz="2400" u="sng" dirty="0"/>
          </a:p>
          <a:p>
            <a:pPr marL="0" indent="0">
              <a:buNone/>
            </a:pPr>
            <a:r>
              <a:rPr lang="en-US" sz="2400" dirty="0"/>
              <a:t>#</a:t>
            </a:r>
            <a:r>
              <a:rPr lang="en-US" sz="2400" dirty="0">
                <a:solidFill>
                  <a:srgbClr val="0432FF"/>
                </a:solidFill>
              </a:rPr>
              <a:t>Estimated Marginal Means </a:t>
            </a:r>
            <a:r>
              <a:rPr lang="en-US" sz="2400" dirty="0"/>
              <a:t>(also called </a:t>
            </a:r>
            <a:r>
              <a:rPr lang="en-US" sz="2400" dirty="0">
                <a:solidFill>
                  <a:srgbClr val="0432FF"/>
                </a:solidFill>
              </a:rPr>
              <a:t>Least Square means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plot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, comparisons = TRUE)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BF49B6-555C-3342-A7CB-4616E479A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6400800" cy="213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9375AF-DF87-9745-B5BA-788CA64BAA2C}"/>
              </a:ext>
            </a:extLst>
          </p:cNvPr>
          <p:cNvSpPr txBox="1"/>
          <p:nvPr/>
        </p:nvSpPr>
        <p:spPr>
          <a:xfrm>
            <a:off x="685800" y="4191000"/>
            <a:ext cx="7086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32FF"/>
                </a:solidFill>
              </a:rPr>
              <a:t>EM means </a:t>
            </a:r>
            <a:r>
              <a:rPr lang="en-US" sz="2400" dirty="0"/>
              <a:t>are not always equal to raw means.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They are ‘adjusted’ based on other effects in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is a simple model with no effects other than growth ~group (no adjustment; means = </a:t>
            </a:r>
            <a:r>
              <a:rPr lang="en-US" sz="2400" dirty="0" err="1"/>
              <a:t>emmeans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329200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"/>
            <a:ext cx="85344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 err="1">
                <a:solidFill>
                  <a:srgbClr val="7030A0"/>
                </a:solidFill>
              </a:rPr>
              <a:t>multcomp</a:t>
            </a:r>
            <a:r>
              <a:rPr lang="en-US" u="sng" dirty="0"/>
              <a:t> package</a:t>
            </a:r>
            <a:endParaRPr lang="en-US" sz="2400" u="sng" dirty="0"/>
          </a:p>
          <a:p>
            <a:pPr marL="0" indent="0">
              <a:buNone/>
            </a:pPr>
            <a:r>
              <a:rPr lang="en-US" sz="2400" dirty="0">
                <a:solidFill>
                  <a:srgbClr val="0432FF"/>
                </a:solidFill>
              </a:rPr>
              <a:t>Estimated Marginal Means </a:t>
            </a:r>
            <a:r>
              <a:rPr lang="en-US" sz="2400" dirty="0"/>
              <a:t>(also called </a:t>
            </a:r>
            <a:r>
              <a:rPr lang="en-US" sz="2400" dirty="0">
                <a:solidFill>
                  <a:srgbClr val="0432FF"/>
                </a:solidFill>
              </a:rPr>
              <a:t>Least Square means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Provides a</a:t>
            </a:r>
            <a:r>
              <a:rPr lang="en-US" sz="2400" dirty="0">
                <a:solidFill>
                  <a:srgbClr val="C00000"/>
                </a:solidFill>
              </a:rPr>
              <a:t> C</a:t>
            </a:r>
            <a:r>
              <a:rPr lang="en-US" sz="2400" dirty="0"/>
              <a:t>onnecting </a:t>
            </a:r>
            <a:r>
              <a:rPr lang="en-US" sz="2400" dirty="0">
                <a:solidFill>
                  <a:srgbClr val="C00000"/>
                </a:solidFill>
              </a:rPr>
              <a:t>L</a:t>
            </a:r>
            <a:r>
              <a:rPr lang="en-US" sz="2400" dirty="0"/>
              <a:t>etters </a:t>
            </a:r>
            <a:r>
              <a:rPr lang="en-US" sz="2400" dirty="0">
                <a:solidFill>
                  <a:srgbClr val="C00000"/>
                </a:solidFill>
              </a:rPr>
              <a:t>D</a:t>
            </a:r>
            <a:r>
              <a:rPr lang="en-US" sz="2400" dirty="0"/>
              <a:t>ifferences report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multcomp</a:t>
            </a:r>
            <a:r>
              <a:rPr lang="en-US" sz="2400" dirty="0"/>
              <a:t>::</a:t>
            </a:r>
            <a:r>
              <a:rPr lang="en-US" sz="2400" dirty="0" err="1">
                <a:solidFill>
                  <a:srgbClr val="C00000"/>
                </a:solidFill>
              </a:rPr>
              <a:t>cld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Visual aid to help symbolize differences among groups using a shared letter or number; shared symbol=not sig. different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728F12-2DD6-D847-B48C-D429C2DF3475}"/>
              </a:ext>
            </a:extLst>
          </p:cNvPr>
          <p:cNvSpPr txBox="1"/>
          <p:nvPr/>
        </p:nvSpPr>
        <p:spPr>
          <a:xfrm>
            <a:off x="435123" y="3940076"/>
            <a:ext cx="81534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parasite                     		</a:t>
            </a:r>
            <a:r>
              <a:rPr lang="en-US" sz="1600" dirty="0" err="1"/>
              <a:t>emmean</a:t>
            </a:r>
            <a:r>
              <a:rPr lang="en-US" sz="1600" dirty="0"/>
              <a:t>         SE                </a:t>
            </a:r>
            <a:r>
              <a:rPr lang="en-US" sz="1600" dirty="0" err="1"/>
              <a:t>df</a:t>
            </a:r>
            <a:r>
              <a:rPr lang="en-US" sz="1600" dirty="0"/>
              <a:t>    </a:t>
            </a:r>
            <a:r>
              <a:rPr lang="en-US" sz="1600" dirty="0" err="1"/>
              <a:t>lower.CL</a:t>
            </a:r>
            <a:r>
              <a:rPr lang="en-US" sz="1600" dirty="0"/>
              <a:t>        </a:t>
            </a:r>
            <a:r>
              <a:rPr lang="en-US" sz="1600" dirty="0" err="1"/>
              <a:t>upper.CL</a:t>
            </a:r>
            <a:r>
              <a:rPr lang="en-US" sz="1600" dirty="0"/>
              <a:t>      .group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                0.4822030   0.05688381  36    0.3668373   0.5975687    1   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        0.8011541   0.05688381  36    0.6857884   0.9165198       2  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            1.0763551   0.05688381  36    0.9609894   1.1917208          3  </a:t>
            </a:r>
          </a:p>
          <a:p>
            <a:r>
              <a:rPr lang="en-US" sz="1600" dirty="0"/>
              <a:t> control                                             1.2139088   0.05688381  36    1.0985431   1.3292745          3  </a:t>
            </a:r>
          </a:p>
          <a:p>
            <a:endParaRPr lang="en-US" sz="1600" dirty="0"/>
          </a:p>
          <a:p>
            <a:r>
              <a:rPr lang="en-US" sz="1600" dirty="0"/>
              <a:t>Confidence level used: 0.95 </a:t>
            </a:r>
          </a:p>
          <a:p>
            <a:r>
              <a:rPr lang="en-US" sz="1600" dirty="0"/>
              <a:t>P value adjustment: </a:t>
            </a:r>
            <a:r>
              <a:rPr lang="en-US" sz="1600" dirty="0" err="1"/>
              <a:t>tukey</a:t>
            </a:r>
            <a:r>
              <a:rPr lang="en-US" sz="1600" dirty="0"/>
              <a:t> method for comparing a family of 4 estimates </a:t>
            </a:r>
          </a:p>
          <a:p>
            <a:r>
              <a:rPr lang="en-US" sz="1600" dirty="0"/>
              <a:t>significance level used: alpha = 0.05 </a:t>
            </a:r>
          </a:p>
        </p:txBody>
      </p:sp>
    </p:spTree>
    <p:extLst>
      <p:ext uri="{BB962C8B-B14F-4D97-AF65-F5344CB8AC3E}">
        <p14:creationId xmlns:p14="http://schemas.microsoft.com/office/powerpoint/2010/main" val="12574819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684C96-013B-9C48-B86C-C10D8461C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5934"/>
            <a:ext cx="8099809" cy="3037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F0721C-BC88-5A4E-AC42-7ED0534173CA}"/>
              </a:ext>
            </a:extLst>
          </p:cNvPr>
          <p:cNvSpPr txBox="1"/>
          <p:nvPr/>
        </p:nvSpPr>
        <p:spPr>
          <a:xfrm>
            <a:off x="4205418" y="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EF7AD-1260-9F47-BEC5-DAC405B86E7E}"/>
              </a:ext>
            </a:extLst>
          </p:cNvPr>
          <p:cNvSpPr txBox="1"/>
          <p:nvPr/>
        </p:nvSpPr>
        <p:spPr>
          <a:xfrm>
            <a:off x="5562600" y="14121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B8D7EF-5253-D941-BB70-1F59044D639C}"/>
              </a:ext>
            </a:extLst>
          </p:cNvPr>
          <p:cNvSpPr txBox="1"/>
          <p:nvPr/>
        </p:nvSpPr>
        <p:spPr>
          <a:xfrm>
            <a:off x="7315200" y="20217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0E624-1B64-0B47-B6F2-0918C8DAB4BE}"/>
              </a:ext>
            </a:extLst>
          </p:cNvPr>
          <p:cNvSpPr txBox="1"/>
          <p:nvPr/>
        </p:nvSpPr>
        <p:spPr>
          <a:xfrm>
            <a:off x="6787662" y="8025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758B3F-02A1-0148-A22C-29D806A74142}"/>
              </a:ext>
            </a:extLst>
          </p:cNvPr>
          <p:cNvSpPr txBox="1"/>
          <p:nvPr/>
        </p:nvSpPr>
        <p:spPr>
          <a:xfrm>
            <a:off x="228600" y="5027474"/>
            <a:ext cx="88106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“There was a significant </a:t>
            </a:r>
            <a:r>
              <a:rPr lang="en-US" dirty="0">
                <a:solidFill>
                  <a:srgbClr val="0432FF"/>
                </a:solidFill>
              </a:rPr>
              <a:t>overall</a:t>
            </a:r>
            <a:r>
              <a:rPr lang="en-US" dirty="0"/>
              <a:t> reduction in growth rate of </a:t>
            </a:r>
            <a:r>
              <a:rPr lang="en-US" i="1" dirty="0"/>
              <a:t>Daphnia</a:t>
            </a:r>
            <a:r>
              <a:rPr lang="en-US" dirty="0"/>
              <a:t> as a result of parasitism</a:t>
            </a:r>
          </a:p>
          <a:p>
            <a:r>
              <a:rPr lang="en-US" dirty="0"/>
              <a:t>(F</a:t>
            </a:r>
            <a:r>
              <a:rPr lang="en-US" baseline="-25000" dirty="0"/>
              <a:t>3,36</a:t>
            </a:r>
            <a:r>
              <a:rPr lang="en-US" dirty="0"/>
              <a:t> = 32.3, P &lt; 0.001). On a </a:t>
            </a:r>
            <a:r>
              <a:rPr lang="en-US" dirty="0">
                <a:solidFill>
                  <a:srgbClr val="0432FF"/>
                </a:solidFill>
              </a:rPr>
              <a:t>pairwise</a:t>
            </a:r>
            <a:r>
              <a:rPr lang="en-US" dirty="0"/>
              <a:t> basis, </a:t>
            </a:r>
            <a:r>
              <a:rPr lang="en-US" i="1" dirty="0"/>
              <a:t>P. </a:t>
            </a:r>
            <a:r>
              <a:rPr lang="en-US" i="1" dirty="0" err="1"/>
              <a:t>ramosa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/>
              <a:t>M. </a:t>
            </a:r>
            <a:r>
              <a:rPr lang="en-US" i="1" dirty="0" err="1"/>
              <a:t>bicuspidata</a:t>
            </a:r>
            <a:r>
              <a:rPr lang="en-US" i="1" dirty="0"/>
              <a:t> </a:t>
            </a:r>
            <a:r>
              <a:rPr lang="en-US" dirty="0"/>
              <a:t>caused reduced growth relative to non-parasitized individuals (0.73 and 0.41 mm, respectively; P &lt; 0.0001 for both), however, </a:t>
            </a:r>
            <a:r>
              <a:rPr lang="en-US" i="1" dirty="0"/>
              <a:t>P. </a:t>
            </a:r>
            <a:r>
              <a:rPr lang="en-US" i="1" dirty="0" err="1"/>
              <a:t>perplexa</a:t>
            </a:r>
            <a:r>
              <a:rPr lang="en-US" i="1" dirty="0"/>
              <a:t> </a:t>
            </a:r>
            <a:r>
              <a:rPr lang="en-US" dirty="0"/>
              <a:t>did not significantly inhibit growth relative to control individuals (P = 0.33). All three parasitized treatments differed from one another (P &lt; 0.01 for each comparison).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913386-B031-7841-B8CC-D926729F0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25" y="3351074"/>
            <a:ext cx="3908852" cy="145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E83F7E-86F6-AF4A-9D94-E0908BBCE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419" y="3528079"/>
            <a:ext cx="4768850" cy="12820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53B634-D082-D84B-A159-D135F49423B3}"/>
              </a:ext>
            </a:extLst>
          </p:cNvPr>
          <p:cNvSpPr txBox="1"/>
          <p:nvPr/>
        </p:nvSpPr>
        <p:spPr>
          <a:xfrm>
            <a:off x="2362200" y="3393362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overall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CF7D2-D89E-8940-B262-2354383276ED}"/>
              </a:ext>
            </a:extLst>
          </p:cNvPr>
          <p:cNvSpPr txBox="1"/>
          <p:nvPr/>
        </p:nvSpPr>
        <p:spPr>
          <a:xfrm>
            <a:off x="6787662" y="3203095"/>
            <a:ext cx="974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pairwise</a:t>
            </a:r>
          </a:p>
        </p:txBody>
      </p:sp>
    </p:spTree>
    <p:extLst>
      <p:ext uri="{BB962C8B-B14F-4D97-AF65-F5344CB8AC3E}">
        <p14:creationId xmlns:p14="http://schemas.microsoft.com/office/powerpoint/2010/main" val="30596564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D330-DF31-E749-9735-775069B68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0930"/>
            <a:ext cx="8229600" cy="944562"/>
          </a:xfrm>
        </p:spPr>
        <p:txBody>
          <a:bodyPr/>
          <a:lstStyle/>
          <a:p>
            <a:r>
              <a:rPr lang="en-US" dirty="0"/>
              <a:t>Practice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F745E-4C4B-B64C-BD76-80550DDFC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4743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data=omega3.csv</a:t>
            </a:r>
          </a:p>
          <a:p>
            <a:pPr marL="0" indent="0">
              <a:buNone/>
            </a:pPr>
            <a:r>
              <a:rPr lang="en-US" dirty="0"/>
              <a:t>What is the effect of different </a:t>
            </a:r>
            <a:r>
              <a:rPr lang="en-US" dirty="0">
                <a:solidFill>
                  <a:srgbClr val="0432FF"/>
                </a:solidFill>
              </a:rPr>
              <a:t>sources</a:t>
            </a:r>
            <a:r>
              <a:rPr lang="en-US" dirty="0"/>
              <a:t> of dietary protein on the </a:t>
            </a:r>
            <a:r>
              <a:rPr lang="en-US" dirty="0">
                <a:solidFill>
                  <a:srgbClr val="0432FF"/>
                </a:solidFill>
              </a:rPr>
              <a:t>concentration</a:t>
            </a:r>
            <a:r>
              <a:rPr lang="en-US" dirty="0"/>
              <a:t> of omega-3 fatty acids in the blood? Please report as if this was your research:</a:t>
            </a:r>
          </a:p>
          <a:p>
            <a:pPr lvl="1"/>
            <a:r>
              <a:rPr lang="en-US" dirty="0"/>
              <a:t>visual representation of comparison (boxplot)</a:t>
            </a:r>
          </a:p>
          <a:p>
            <a:pPr lvl="1"/>
            <a:r>
              <a:rPr lang="en-US" dirty="0"/>
              <a:t>report overall effect</a:t>
            </a:r>
          </a:p>
          <a:p>
            <a:pPr lvl="1"/>
            <a:r>
              <a:rPr lang="en-US" dirty="0"/>
              <a:t>report pairwise effects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A1632B-8DB9-C74C-87F1-CAF91B481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4219868"/>
            <a:ext cx="3048896" cy="20285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4064E7-0172-0F49-BEFF-B91CDB1C1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4219868"/>
            <a:ext cx="4057064" cy="20285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82291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3D2E-8471-EA4F-8271-EA0FAA63C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 for Omega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5627E-2671-7044-8BE0-BA352149D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5562600" cy="5105400"/>
          </a:xfrm>
        </p:spPr>
        <p:txBody>
          <a:bodyPr>
            <a:normAutofit lnSpcReduction="10000"/>
          </a:bodyPr>
          <a:lstStyle/>
          <a:p>
            <a:r>
              <a:rPr lang="en-US" u="sng" dirty="0"/>
              <a:t>Bonus</a:t>
            </a:r>
            <a:r>
              <a:rPr lang="en-US" dirty="0"/>
              <a:t>: </a:t>
            </a:r>
            <a:r>
              <a:rPr lang="en-US" dirty="0">
                <a:solidFill>
                  <a:srgbClr val="FF0000"/>
                </a:solidFill>
              </a:rPr>
              <a:t>bar chart</a:t>
            </a:r>
            <a:r>
              <a:rPr lang="en-US" dirty="0"/>
              <a:t> or </a:t>
            </a:r>
            <a:r>
              <a:rPr lang="en-US" dirty="0">
                <a:solidFill>
                  <a:srgbClr val="0432FF"/>
                </a:solidFill>
              </a:rPr>
              <a:t>point chart </a:t>
            </a:r>
            <a:r>
              <a:rPr lang="en-US" dirty="0"/>
              <a:t>with means +/- SE bars. Summarize data using </a:t>
            </a:r>
            <a:r>
              <a:rPr lang="en-US" i="1" dirty="0" err="1"/>
              <a:t>dplyr</a:t>
            </a:r>
            <a:r>
              <a:rPr lang="en-US" i="1" dirty="0"/>
              <a:t>, </a:t>
            </a:r>
            <a:r>
              <a:rPr lang="en-US" dirty="0"/>
              <a:t>then graph. We will talk about this more in the next chapter.</a:t>
            </a:r>
          </a:p>
          <a:p>
            <a:endParaRPr lang="en-US" dirty="0"/>
          </a:p>
          <a:p>
            <a:r>
              <a:rPr lang="en-US" dirty="0"/>
              <a:t>Review Beckerman et al. Section 3.7 for examples.</a:t>
            </a:r>
          </a:p>
          <a:p>
            <a:endParaRPr lang="en-US" dirty="0"/>
          </a:p>
          <a:p>
            <a:r>
              <a:rPr lang="en-US" dirty="0"/>
              <a:t>Look ahead to Beckerman et al. Section 6.2.8 for other examples.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19B4F-3C8D-5D4B-B162-64F02E2BC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99" y="1447800"/>
            <a:ext cx="310444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88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GLM: Comparing Regression Coefficients (</a:t>
            </a:r>
            <a:r>
              <a:rPr lang="el-GR" sz="3200" dirty="0"/>
              <a:t>β</a:t>
            </a:r>
            <a:r>
              <a:rPr lang="en-US" sz="3200" dirty="0"/>
              <a:t>etas)</a:t>
            </a:r>
          </a:p>
        </p:txBody>
      </p:sp>
      <p:pic>
        <p:nvPicPr>
          <p:cNvPr id="4" name="Picture 3" descr="Regression coefficient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" y="1447800"/>
            <a:ext cx="9144000" cy="3263254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1390361" y="5401227"/>
          <a:ext cx="2549618" cy="555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90600" imgH="215900" progId="Equation.3">
                  <p:embed/>
                </p:oleObj>
              </mc:Choice>
              <mc:Fallback>
                <p:oleObj name="Equation" r:id="rId4" imgW="990600" imgH="2159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90361" y="5401227"/>
                        <a:ext cx="2549618" cy="555686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4940661"/>
            <a:ext cx="395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formula for a General Linear Model: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07644" y="4940661"/>
            <a:ext cx="3854065" cy="147732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Lucida Grande"/>
                <a:cs typeface="Lucida Grande"/>
              </a:rPr>
              <a:t>Y = predicted value of variable Y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0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Y-intercept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1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slope 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X = value of X variable</a:t>
            </a:r>
          </a:p>
          <a:p>
            <a:r>
              <a:rPr lang="en-US" dirty="0" err="1">
                <a:latin typeface="Lucida Grande"/>
                <a:ea typeface="Lucida Grande"/>
                <a:cs typeface="Lucida Grande"/>
              </a:rPr>
              <a:t>ε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 = error</a:t>
            </a:r>
            <a:endParaRPr lang="en-US" dirty="0">
              <a:latin typeface="Lucida Grande"/>
              <a:cs typeface="Lucida Grande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476750" y="3321050"/>
          <a:ext cx="190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0500" imgH="215900" progId="Equation.3">
                  <p:embed/>
                </p:oleObj>
              </mc:Choice>
              <mc:Fallback>
                <p:oleObj name="Equation" r:id="rId6" imgW="190500" imgH="2159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76750" y="3321050"/>
                        <a:ext cx="1905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5516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3820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lm</a:t>
            </a:r>
            <a:r>
              <a:rPr lang="en-US" dirty="0"/>
              <a:t>() is the basic function for fitting linear models</a:t>
            </a:r>
          </a:p>
          <a:p>
            <a:r>
              <a:rPr lang="en-US" dirty="0"/>
              <a:t>Our initial examples will focus on the relationship between </a:t>
            </a:r>
            <a:r>
              <a:rPr lang="en-US" dirty="0">
                <a:solidFill>
                  <a:srgbClr val="0432FF"/>
                </a:solidFill>
              </a:rPr>
              <a:t>two continuous variables</a:t>
            </a:r>
            <a:r>
              <a:rPr lang="en-US" dirty="0"/>
              <a:t> (1 predictor/1 response)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plant_gr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plant.growth.rate.csv</a:t>
            </a:r>
            <a:r>
              <a:rPr lang="en-US" dirty="0"/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</a:t>
            </a:r>
            <a:r>
              <a:rPr lang="en-US" dirty="0" err="1"/>
              <a:t>soil.moisture.content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plant.growth.rate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/>
              <a:t>(</a:t>
            </a:r>
            <a:r>
              <a:rPr lang="en-US" dirty="0">
                <a:solidFill>
                  <a:srgbClr val="0432FF"/>
                </a:solidFill>
              </a:rPr>
              <a:t>"Plant Growth Rate (mm/week)"</a:t>
            </a:r>
            <a:r>
              <a:rPr lang="en-US" dirty="0"/>
              <a:t>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86AD5B-E4E4-2B47-B2D0-329BC8547EF2}"/>
              </a:ext>
            </a:extLst>
          </p:cNvPr>
          <p:cNvSpPr txBox="1"/>
          <p:nvPr/>
        </p:nvSpPr>
        <p:spPr>
          <a:xfrm>
            <a:off x="3810000" y="3429000"/>
            <a:ext cx="487680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Note on good coding practice: Each plot argument is on a separate line, ending with a +</a:t>
            </a:r>
          </a:p>
        </p:txBody>
      </p:sp>
    </p:spTree>
    <p:extLst>
      <p:ext uri="{BB962C8B-B14F-4D97-AF65-F5344CB8AC3E}">
        <p14:creationId xmlns:p14="http://schemas.microsoft.com/office/powerpoint/2010/main" val="2335399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655B3-8976-5842-83F2-9953BB09D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76600"/>
            <a:ext cx="8229600" cy="32766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Intercept </a:t>
            </a:r>
            <a:r>
              <a:rPr lang="en-US" dirty="0"/>
              <a:t>looks to be between 15-20</a:t>
            </a: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of the relationship is obviously positive</a:t>
            </a:r>
          </a:p>
          <a:p>
            <a:pPr lvl="1"/>
            <a:r>
              <a:rPr lang="en-US" dirty="0"/>
              <a:t>Y-units between 20-50 = 30 units and </a:t>
            </a:r>
          </a:p>
          <a:p>
            <a:pPr lvl="1"/>
            <a:r>
              <a:rPr lang="en-US" dirty="0"/>
              <a:t>X-units between 0-2.0 = 2 units.</a:t>
            </a:r>
          </a:p>
          <a:p>
            <a:pPr lvl="1"/>
            <a:r>
              <a:rPr lang="en-US" dirty="0"/>
              <a:t>Slope is around 30/2 or 15</a:t>
            </a:r>
          </a:p>
          <a:p>
            <a:pPr lvl="1"/>
            <a:r>
              <a:rPr lang="en-US" dirty="0"/>
              <a:t>Biological interpretation = ~15 mm in growth (per week) with every 1 unit increase in soil moisture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8F1F5D-DAEB-D442-9E12-014C0809B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304800"/>
            <a:ext cx="2819400" cy="2819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1F68AE-617A-F142-888A-CCED1B22658E}"/>
              </a:ext>
            </a:extLst>
          </p:cNvPr>
          <p:cNvSpPr txBox="1"/>
          <p:nvPr/>
        </p:nvSpPr>
        <p:spPr>
          <a:xfrm>
            <a:off x="304800" y="762000"/>
            <a:ext cx="426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Two parameters of Interest:</a:t>
            </a:r>
          </a:p>
          <a:p>
            <a:r>
              <a:rPr lang="en-US" sz="2400" dirty="0">
                <a:solidFill>
                  <a:srgbClr val="0432FF"/>
                </a:solidFill>
              </a:rPr>
              <a:t>Y-Intercept</a:t>
            </a:r>
            <a:r>
              <a:rPr lang="en-US" sz="2400" dirty="0"/>
              <a:t> (</a:t>
            </a:r>
            <a:r>
              <a:rPr lang="en-US" sz="2400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sz="2400" baseline="-25000" dirty="0">
                <a:latin typeface="Lucida Grande"/>
                <a:ea typeface="Lucida Grande"/>
                <a:cs typeface="Lucida Grande"/>
              </a:rPr>
              <a:t>0</a:t>
            </a:r>
            <a:r>
              <a:rPr lang="en-US" sz="2400" dirty="0">
                <a:latin typeface="Lucida Grande"/>
                <a:ea typeface="Lucida Grande"/>
                <a:cs typeface="Lucida Grande"/>
              </a:rPr>
              <a:t>)</a:t>
            </a:r>
            <a:r>
              <a:rPr lang="en-US" sz="2400" baseline="-25000" dirty="0">
                <a:latin typeface="Lucida Grande"/>
                <a:ea typeface="Lucida Grande"/>
                <a:cs typeface="Lucida Grande"/>
              </a:rPr>
              <a:t>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0432FF"/>
                </a:solidFill>
              </a:rPr>
              <a:t>Slope </a:t>
            </a:r>
            <a:r>
              <a:rPr lang="en-US" sz="2400" dirty="0"/>
              <a:t>(</a:t>
            </a:r>
            <a:r>
              <a:rPr lang="en-US" sz="2400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sz="2400" baseline="-25000" dirty="0">
                <a:latin typeface="Lucida Grande"/>
                <a:ea typeface="Lucida Grande"/>
                <a:cs typeface="Lucida Grande"/>
              </a:rPr>
              <a:t>1</a:t>
            </a:r>
            <a:r>
              <a:rPr lang="en-US" sz="2400" dirty="0">
                <a:latin typeface="Lucida Grande"/>
                <a:ea typeface="Lucida Grande"/>
                <a:cs typeface="Lucida Grande"/>
              </a:rPr>
              <a:t>)</a:t>
            </a:r>
            <a:endParaRPr lang="en-US" sz="2400" dirty="0">
              <a:solidFill>
                <a:srgbClr val="0432FF"/>
              </a:solidFill>
            </a:endParaRPr>
          </a:p>
          <a:p>
            <a:endParaRPr lang="en-US" sz="2400" dirty="0"/>
          </a:p>
          <a:p>
            <a:r>
              <a:rPr lang="en-US" sz="2400" dirty="0"/>
              <a:t>	Let’s take a guess…</a:t>
            </a:r>
          </a:p>
        </p:txBody>
      </p:sp>
    </p:spTree>
    <p:extLst>
      <p:ext uri="{BB962C8B-B14F-4D97-AF65-F5344CB8AC3E}">
        <p14:creationId xmlns:p14="http://schemas.microsoft.com/office/powerpoint/2010/main" val="1352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42AC-C66A-0F4C-879E-C0F0BF004A62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Add Model Predictions (Fit-Line) to Figure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489F1-E2D7-6541-9E55-A172185CB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</a:t>
            </a:r>
            <a:r>
              <a:rPr lang="en-US" sz="2400" dirty="0" err="1"/>
              <a:t>plant_gr</a:t>
            </a:r>
            <a:r>
              <a:rPr lang="en-US" sz="2400" dirty="0"/>
              <a:t>,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	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</a:t>
            </a:r>
            <a:r>
              <a:rPr lang="en-US" sz="2400" dirty="0" err="1"/>
              <a:t>soil.moisture.content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plant.growth.rate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geom_point</a:t>
            </a:r>
            <a:r>
              <a:rPr lang="en-US" sz="2400" dirty="0"/>
              <a:t>()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geom_smooth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method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 err="1">
                <a:solidFill>
                  <a:srgbClr val="0432FF"/>
                </a:solidFill>
              </a:rPr>
              <a:t>lm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ylab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432FF"/>
                </a:solidFill>
              </a:rPr>
              <a:t>"Plant Growth Rate (mm/week)"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theme_bw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61A22-08D6-AE4E-A644-8DC454124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3725091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95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71C28-6B6A-E64B-8014-54D1571D6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/>
          <a:lstStyle/>
          <a:p>
            <a:r>
              <a:rPr lang="en-US" dirty="0"/>
              <a:t>The new feature here is the </a:t>
            </a:r>
            <a:r>
              <a:rPr lang="en-US" dirty="0">
                <a:solidFill>
                  <a:srgbClr val="0432FF"/>
                </a:solidFill>
              </a:rPr>
              <a:t>prediction</a:t>
            </a:r>
            <a:r>
              <a:rPr lang="en-US" dirty="0"/>
              <a:t> layer: 	</a:t>
            </a:r>
          </a:p>
          <a:p>
            <a:pPr marL="457200" lvl="1" indent="0">
              <a:buNone/>
            </a:pPr>
            <a:r>
              <a:rPr lang="en-US" sz="2800" dirty="0" err="1">
                <a:solidFill>
                  <a:srgbClr val="C00000"/>
                </a:solidFill>
              </a:rPr>
              <a:t>geom_smooth</a:t>
            </a:r>
            <a:r>
              <a:rPr lang="en-US" sz="2800" dirty="0"/>
              <a:t>(method = "</a:t>
            </a:r>
            <a:r>
              <a:rPr lang="en-US" sz="2800" dirty="0" err="1"/>
              <a:t>lm</a:t>
            </a:r>
            <a:r>
              <a:rPr lang="en-US" sz="2800" dirty="0"/>
              <a:t>")</a:t>
            </a:r>
            <a:endParaRPr lang="en-US" dirty="0"/>
          </a:p>
          <a:p>
            <a:r>
              <a:rPr lang="en-US" dirty="0"/>
              <a:t>This is </a:t>
            </a:r>
            <a:r>
              <a:rPr lang="en-US" dirty="0" err="1"/>
              <a:t>ggplot</a:t>
            </a:r>
            <a:r>
              <a:rPr lang="en-US" dirty="0"/>
              <a:t>-speak for ‘use a linear-model fitted line, and the standard error of the fit’</a:t>
            </a:r>
          </a:p>
          <a:p>
            <a:r>
              <a:rPr lang="en-US" dirty="0"/>
              <a:t>This works well with </a:t>
            </a:r>
            <a:r>
              <a:rPr lang="en-US" dirty="0" err="1">
                <a:solidFill>
                  <a:srgbClr val="C00000"/>
                </a:solidFill>
              </a:rPr>
              <a:t>facet_wrap</a:t>
            </a:r>
            <a:r>
              <a:rPr lang="en-US" dirty="0"/>
              <a:t>(), fitting different lines for each panel ‘group’ (categorical) variable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D447B-CB83-A741-BCD1-14BF392EF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66011"/>
            <a:ext cx="335887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21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10574</TotalTime>
  <Words>4503</Words>
  <Application>Microsoft Macintosh PowerPoint</Application>
  <PresentationFormat>On-screen Show (4:3)</PresentationFormat>
  <Paragraphs>513</Paragraphs>
  <Slides>44</Slides>
  <Notes>32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Cambria Math</vt:lpstr>
      <vt:lpstr>Helvetica</vt:lpstr>
      <vt:lpstr>Lucida Grande</vt:lpstr>
      <vt:lpstr>Office Theme</vt:lpstr>
      <vt:lpstr>Equation</vt:lpstr>
      <vt:lpstr>Chapter 5 Linear Models: Regression</vt:lpstr>
      <vt:lpstr>Linear Models</vt:lpstr>
      <vt:lpstr>Least Squares Estimation: Draw a line that minimizes residuals (squared-residuals)</vt:lpstr>
      <vt:lpstr>Let's Simulate OLS Estimation: </vt:lpstr>
      <vt:lpstr>GLM: Comparing Regression Coefficients (βetas)</vt:lpstr>
      <vt:lpstr>Linear Models</vt:lpstr>
      <vt:lpstr>PowerPoint Presentation</vt:lpstr>
      <vt:lpstr>Add Model Predictions (Fit-Line) to Figure</vt:lpstr>
      <vt:lpstr>PowerPoint Presentation</vt:lpstr>
      <vt:lpstr>Fit the model</vt:lpstr>
      <vt:lpstr>Check the assumptions</vt:lpstr>
      <vt:lpstr>PowerPoint Presentation</vt:lpstr>
      <vt:lpstr>Model Interpretation</vt:lpstr>
      <vt:lpstr>Testing the Null Hypothesis</vt:lpstr>
      <vt:lpstr>Model Interpretation</vt:lpstr>
      <vt:lpstr>PowerPoint Presentation</vt:lpstr>
      <vt:lpstr>Using Coefficients for Prediction</vt:lpstr>
      <vt:lpstr>Another Example</vt:lpstr>
      <vt:lpstr>r2 = coefficient of determination</vt:lpstr>
      <vt:lpstr>Not all Correlations are Meaningful</vt:lpstr>
      <vt:lpstr>Regression Practice</vt:lpstr>
      <vt:lpstr>Chapter 5 Linear Models: ANOVA</vt:lpstr>
      <vt:lpstr>One-Way ANOVA</vt:lpstr>
      <vt:lpstr>Dig a little deeper…</vt:lpstr>
      <vt:lpstr>Daphnia Example</vt:lpstr>
      <vt:lpstr>First plot the data</vt:lpstr>
      <vt:lpstr>PowerPoint Presentation</vt:lpstr>
      <vt:lpstr>Calculating means with dplyr</vt:lpstr>
      <vt:lpstr>Construct Linear Model</vt:lpstr>
      <vt:lpstr>Evaluate the Linear Model</vt:lpstr>
      <vt:lpstr>Null Hypothesis in ANOVA: all the groups come from populations  with the same mean. </vt:lpstr>
      <vt:lpstr>Null Hypothesis in ANOVA: all the groups come from populations  with the same mean. </vt:lpstr>
      <vt:lpstr>PowerPoint Presentation</vt:lpstr>
      <vt:lpstr>Treatment Contrasts</vt:lpstr>
      <vt:lpstr>Treatment Contrasts</vt:lpstr>
      <vt:lpstr>Recall calculating means with dplyr</vt:lpstr>
      <vt:lpstr>Multiple Contrasts</vt:lpstr>
      <vt:lpstr>Multiple Contrasts</vt:lpstr>
      <vt:lpstr>PowerPoint Presentation</vt:lpstr>
      <vt:lpstr>PowerPoint Presentation</vt:lpstr>
      <vt:lpstr>PowerPoint Presentation</vt:lpstr>
      <vt:lpstr>PowerPoint Presentation</vt:lpstr>
      <vt:lpstr>Practice Example</vt:lpstr>
      <vt:lpstr>Bar Chart for Omega Example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C.M. Gienger</cp:lastModifiedBy>
  <cp:revision>679</cp:revision>
  <cp:lastPrinted>2018-11-19T21:23:19Z</cp:lastPrinted>
  <dcterms:created xsi:type="dcterms:W3CDTF">2013-09-18T21:00:03Z</dcterms:created>
  <dcterms:modified xsi:type="dcterms:W3CDTF">2024-11-13T01:18:29Z</dcterms:modified>
  <cp:category/>
</cp:coreProperties>
</file>